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52B04B-4D35-4F86-B8BA-7DAF4512593F}" type="datetime1">
              <a:rPr lang="sk-SK" smtClean="0"/>
              <a:t>30. 5. 2021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3A9166-81AF-4CBB-9CDD-AFE71D875B59}" type="datetime1">
              <a:rPr lang="sk-SK" smtClean="0"/>
              <a:t>30. 5. 2021</a:t>
            </a:fld>
            <a:endParaRPr lang="en-US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"/>
              <a:t>Kliknutím upravíte štýly predlohy textu</a:t>
            </a:r>
            <a:endParaRPr lang="en-US"/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8" name="Zástupný symbol dátumu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C2EEF8-CF6C-4448-A93B-02E8620528B2}" type="datetime1">
              <a:rPr lang="sk-SK" smtClean="0"/>
              <a:t>30. 5. 2021</a:t>
            </a:fld>
            <a:endParaRPr lang="en-US" dirty="0"/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é číslo snímky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C090D0-6914-4604-A064-B23695492F11}" type="datetime1">
              <a:rPr lang="sk-SK" smtClean="0"/>
              <a:t>30. 5. 2021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dátumu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10303F-DA45-4CD8-833E-7A5FE3937009}" type="datetime1">
              <a:rPr lang="sk-SK" smtClean="0"/>
              <a:t>30. 5. 2021</a:t>
            </a:fld>
            <a:endParaRPr lang="en-US" dirty="0"/>
          </a:p>
        </p:txBody>
      </p:sp>
      <p:sp>
        <p:nvSpPr>
          <p:cNvPr id="12" name="Zástupný symbol päty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čísla snímky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Zástupný symbol dátumu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41EE83-41C4-4769-B557-1F2058CEC147}" type="datetime1">
              <a:rPr lang="sk-SK" smtClean="0"/>
              <a:t>30. 5. 2021</a:t>
            </a:fld>
            <a:endParaRPr lang="en-US" dirty="0"/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é číslo snímky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CF294-CB85-470A-B491-487A982A7EB3}" type="datetime1">
              <a:rPr lang="sk-SK" smtClean="0"/>
              <a:t>30. 5. 2021</a:t>
            </a:fld>
            <a:endParaRPr lang="en-US" dirty="0"/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é číslo snímky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19ED3A-E2FB-4DC6-A35C-9F4912365F95}" type="datetime1">
              <a:rPr lang="sk-SK" smtClean="0"/>
              <a:t>30. 5. 2021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00C2F-760C-4599-92C3-AB5698A2118D}" type="datetime1">
              <a:rPr lang="sk-SK" smtClean="0"/>
              <a:t>30. 5. 2021</a:t>
            </a:fld>
            <a:endParaRPr lang="en-US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DA1CCA-0C9E-4391-A335-772E475EA932}" type="datetime1">
              <a:rPr lang="sk-SK" smtClean="0"/>
              <a:t>30. 5. 2021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E9491C-0342-4DD4-9837-EDD3ACA2FD2A}" type="datetime1">
              <a:rPr lang="sk-SK" smtClean="0"/>
              <a:t>30. 5. 2021</a:t>
            </a:fld>
            <a:endParaRPr lang="en-US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8" name="Zástupný symbol dátumu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8E0F2213-F072-487F-8F0F-A8CDB951E5E9}" type="datetime1">
              <a:rPr lang="sk-SK" smtClean="0"/>
              <a:t>30. 5. 2021</a:t>
            </a:fld>
            <a:endParaRPr lang="en-US" dirty="0"/>
          </a:p>
        </p:txBody>
      </p:sp>
      <p:sp>
        <p:nvSpPr>
          <p:cNvPr id="10" name="Zástupný symbol päty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čísla snímky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8E2AB9-BE70-45D5-9981-F4FB89C26C49}" type="datetime1">
              <a:rPr lang="sk-SK" smtClean="0"/>
              <a:t>30. 5. 2021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k"/>
              <a:t>Kliknutím upravíte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76C4D41-44C2-4F21-9485-C8C08819C116}" type="datetime1">
              <a:rPr lang="sk-SK" smtClean="0"/>
              <a:t>30. 5. 2021</a:t>
            </a:fld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ĺž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ĺž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ĺž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ĺžni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548640"/>
            <a:ext cx="10993549" cy="1475013"/>
          </a:xfrm>
        </p:spPr>
        <p:txBody>
          <a:bodyPr rtlCol="0">
            <a:normAutofit/>
          </a:bodyPr>
          <a:lstStyle/>
          <a:p>
            <a:r>
              <a:rPr lang="sk-SK" b="1" dirty="0"/>
              <a:t>Apoštolská služba delegátov a delegátok</a:t>
            </a:r>
            <a:endParaRPr lang="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023654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sk-SK" dirty="0"/>
              <a:t>AF ASC jún 2021</a:t>
            </a:r>
            <a:endParaRPr lang="sk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03E62BE-6203-408A-9CF5-19932F6D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54" y="2467999"/>
            <a:ext cx="8372672" cy="398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84CE60A-2CC9-4C0B-96F0-14031614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sk-SK" dirty="0"/>
              <a:t>Článok 26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DEF3ACA-8CBC-49DB-93B7-9830CE2C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768650"/>
            <a:ext cx="11029615" cy="3206700"/>
          </a:xfrm>
        </p:spPr>
        <p:txBody>
          <a:bodyPr/>
          <a:lstStyle/>
          <a:p>
            <a:r>
              <a:rPr lang="sk-SK" i="1" dirty="0"/>
              <a:t>§ 1. V Združení sú delegáti a delegátky na ktorejkoľvek úrovni na základe práva a s aktívnym hlasom členmi príslušnej rady, zabezpečujú bezpečné a stabilné puto jednoty so saleziánskym duchom a spoločne so spolupracovníkmi prežívajú charizmatickú a duchovnú skúsenosť zakladateľa. V tvorivej vernosti donovi </a:t>
            </a:r>
            <a:r>
              <a:rPr lang="sk-SK" i="1" dirty="0" err="1"/>
              <a:t>Boscovi</a:t>
            </a:r>
            <a:r>
              <a:rPr lang="sk-SK" i="1" dirty="0"/>
              <a:t> sa usilujú ponúknuť svoj špecifický príspevok aj účasťou na úlohách kolegiálneho rozhodovania v Združení.</a:t>
            </a:r>
            <a:endParaRPr lang="sk-SK" dirty="0"/>
          </a:p>
          <a:p>
            <a:r>
              <a:rPr lang="sk-SK" i="1" dirty="0"/>
              <a:t>§ 2. Podnecujú zodpovednosť rád a podporujú ich organizačnú autonómiu v charizmatickom spoločenstve so Spoločnosťou svätého Františka </a:t>
            </a:r>
            <a:r>
              <a:rPr lang="sk-SK" i="1" dirty="0" err="1"/>
              <a:t>Saleského</a:t>
            </a:r>
            <a:r>
              <a:rPr lang="sk-SK" i="1" dirty="0"/>
              <a:t> a s Inštitútom dcér Márie Pomocnice.</a:t>
            </a:r>
            <a:endParaRPr lang="sk-SK" dirty="0"/>
          </a:p>
          <a:p>
            <a:r>
              <a:rPr lang="sk-SK" i="1" dirty="0"/>
              <a:t>§ 3. Ponúkajú službu duchovného, výchovného a pastoračného vedenia, aby podporovali účinnejší apoštolát saleziánov spolupracovníkov daného územia.</a:t>
            </a:r>
            <a:endParaRPr lang="en-US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24F6C3DA-A781-43E0-8025-BBC9E4A2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203" y="857629"/>
            <a:ext cx="6406931" cy="206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33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3C952-6DEB-45A4-A544-1DCA413F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Špecifické poslanie delegátov</a:t>
            </a:r>
          </a:p>
        </p:txBody>
      </p:sp>
      <p:pic>
        <p:nvPicPr>
          <p:cNvPr id="1026" name="Picture 2" descr="saleziánky - Home | Facebook">
            <a:extLst>
              <a:ext uri="{FF2B5EF4-FFF2-40B4-BE49-F238E27FC236}">
                <a16:creationId xmlns:a16="http://schemas.microsoft.com/office/drawing/2014/main" id="{CD22C38B-D555-4F3B-83B8-42B14AC8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668" y="1179286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saleziánov – Saleziáni dona Bosca Dubnica nad Váhom">
            <a:extLst>
              <a:ext uri="{FF2B5EF4-FFF2-40B4-BE49-F238E27FC236}">
                <a16:creationId xmlns:a16="http://schemas.microsoft.com/office/drawing/2014/main" id="{8C76F5F8-935E-497D-A6BD-3646EE571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13" y="1111632"/>
            <a:ext cx="1206873" cy="120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0BC2984-18CD-4543-B04D-E622D1AA4319}"/>
              </a:ext>
            </a:extLst>
          </p:cNvPr>
          <p:cNvSpPr txBox="1">
            <a:spLocks/>
          </p:cNvSpPr>
          <p:nvPr/>
        </p:nvSpPr>
        <p:spPr>
          <a:xfrm>
            <a:off x="10882225" y="1296516"/>
            <a:ext cx="1135871" cy="654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/>
              <a:t>LAIK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3CF34-F85B-4987-956E-1F4E1A59B8C2}"/>
              </a:ext>
            </a:extLst>
          </p:cNvPr>
          <p:cNvSpPr txBox="1">
            <a:spLocks/>
          </p:cNvSpPr>
          <p:nvPr/>
        </p:nvSpPr>
        <p:spPr>
          <a:xfrm>
            <a:off x="581192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apoštolská saleziánska formácia saleziánov spolupracovníkov</a:t>
            </a:r>
          </a:p>
          <a:p>
            <a:r>
              <a:rPr lang="sk-SK" dirty="0"/>
              <a:t>byť schopný/á živiť duchovný život laikov a ich zmysel pre apoštolát</a:t>
            </a:r>
          </a:p>
          <a:p>
            <a:r>
              <a:rPr lang="sk-SK" dirty="0"/>
              <a:t>byť schopný/á múdro radiť laikom, pomáhať im v ich apoštolských aktivitách a podporovať ich iniciatívy</a:t>
            </a:r>
          </a:p>
          <a:p>
            <a:r>
              <a:rPr lang="sk-SK" dirty="0"/>
              <a:t>byť schopný/á viesť s nimi dialóg, aby ich poslanie robil/a účinnejším</a:t>
            </a:r>
          </a:p>
          <a:p>
            <a:r>
              <a:rPr lang="sk-SK" dirty="0"/>
              <a:t>byť človekom, ktorý si váži apoštolské diela laikov a podporuje ich</a:t>
            </a:r>
          </a:p>
          <a:p>
            <a:r>
              <a:rPr lang="sk-SK" dirty="0"/>
              <a:t>pomáhať objavovať talenty saleziánov spolupracovníkov, aby ich dali k dispozícii všetkým</a:t>
            </a:r>
          </a:p>
          <a:p>
            <a:r>
              <a:rPr lang="sk-SK" dirty="0"/>
              <a:t>napomáhať živiť bratské a apoštolské vzťahy medzi komunitou a Združením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641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F617A-498A-4D4F-9FE3-F1ACAEF2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Úlohy delegátov v saleziánskej rodine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E88230-1C01-48D3-847C-56348C4F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4951861" cy="3634486"/>
          </a:xfrm>
        </p:spPr>
        <p:txBody>
          <a:bodyPr/>
          <a:lstStyle/>
          <a:p>
            <a:pPr lvl="0"/>
            <a:r>
              <a:rPr lang="sk-SK" dirty="0"/>
              <a:t>ľudská formácia spolupracovníka</a:t>
            </a:r>
          </a:p>
          <a:p>
            <a:pPr lvl="0"/>
            <a:r>
              <a:rPr lang="sk-SK" dirty="0"/>
              <a:t>kresťanská a cirkevná formácia</a:t>
            </a:r>
          </a:p>
          <a:p>
            <a:r>
              <a:rPr lang="sk-SK" dirty="0"/>
              <a:t>saleziánska formácia</a:t>
            </a:r>
          </a:p>
          <a:p>
            <a:endParaRPr lang="sk-SK" dirty="0"/>
          </a:p>
          <a:p>
            <a:r>
              <a:rPr lang="sk-SK" dirty="0"/>
              <a:t>budovať bratské ovzdušie dôvery aj pri rozmanitých príležitostiach života modlitby a spoločenstva</a:t>
            </a:r>
          </a:p>
        </p:txBody>
      </p:sp>
      <p:pic>
        <p:nvPicPr>
          <p:cNvPr id="2050" name="Picture 2" descr="True Vine: remain | friarmusings">
            <a:extLst>
              <a:ext uri="{FF2B5EF4-FFF2-40B4-BE49-F238E27FC236}">
                <a16:creationId xmlns:a16="http://schemas.microsoft.com/office/drawing/2014/main" id="{A6986B3F-C829-4B0E-8E4C-B3BDF24C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58" y="2729357"/>
            <a:ext cx="58102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1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4FB63-76BA-4E14-890F-D80460C1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Otázky na zamyslenie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46F7E8-3B85-4795-94BF-BE4308D0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6482081" cy="4967124"/>
          </a:xfrm>
        </p:spPr>
        <p:txBody>
          <a:bodyPr>
            <a:normAutofit/>
          </a:bodyPr>
          <a:lstStyle/>
          <a:p>
            <a:r>
              <a:rPr lang="sk-SK" dirty="0"/>
              <a:t>Tak ako je delegát určený pre rast členov združenia, tak sme aj my povolaní byť „delegátmi“ pre svoje okolie. Akým spôsobom pomáham objavovať talenty rodinných príslušníkov, alebo kolegov?</a:t>
            </a:r>
          </a:p>
          <a:p>
            <a:endParaRPr lang="sk-SK" dirty="0"/>
          </a:p>
          <a:p>
            <a:r>
              <a:rPr lang="sk-SK" dirty="0"/>
              <a:t>Za čo som vďačný svojmu delegátovi/delegátke?</a:t>
            </a:r>
          </a:p>
          <a:p>
            <a:endParaRPr lang="sk-SK" dirty="0"/>
          </a:p>
          <a:p>
            <a:r>
              <a:rPr lang="sk-SK" dirty="0"/>
              <a:t>Čo konkrétne očakávame od nášho delegáta a v čom by sme ako stredisko ASC, alebo jednotlivci potrebovali od neho pomôcť?</a:t>
            </a:r>
          </a:p>
          <a:p>
            <a:endParaRPr lang="sk-SK" dirty="0"/>
          </a:p>
          <a:p>
            <a:r>
              <a:rPr lang="sk-SK" dirty="0"/>
              <a:t>Modlím sa za svojho delegáta a ako by som ho mohol ešte viacej podporovať?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6AD482F-3BF7-4417-AE83-70AF49C7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674" y="2835827"/>
            <a:ext cx="5046859" cy="270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097682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28_TF33552983" id="{2DFD4F13-60FA-42A5-A54E-BBCA665BE7B3}" vid="{FE4DBBCA-4F64-480B-8755-D1448BE431AB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{50DE4CB7-3564-41A6-A8A8-F7A80B5201FE}tf33552983_win32</Template>
  <TotalTime>14</TotalTime>
  <Words>320</Words>
  <Application>Microsoft Office PowerPoint</Application>
  <PresentationFormat>Širokouhlá</PresentationFormat>
  <Paragraphs>29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1" baseType="lpstr">
      <vt:lpstr>Arial</vt:lpstr>
      <vt:lpstr>Calibri</vt:lpstr>
      <vt:lpstr>Franklin Gothic Book</vt:lpstr>
      <vt:lpstr>Franklin Gothic Demi</vt:lpstr>
      <vt:lpstr>Wingdings 2</vt:lpstr>
      <vt:lpstr>DividendVTI</vt:lpstr>
      <vt:lpstr>Apoštolská služba delegátov a delegátok</vt:lpstr>
      <vt:lpstr>Článok 26</vt:lpstr>
      <vt:lpstr>Špecifické poslanie delegátov</vt:lpstr>
      <vt:lpstr>Úlohy delegátov v saleziánskej rodine</vt:lpstr>
      <vt:lpstr>Otázky na zamyslenie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Apoštolská služba delegátov a delegátok</dc:title>
  <dc:creator>Kertys Peter</dc:creator>
  <cp:lastModifiedBy>Kertys Peter</cp:lastModifiedBy>
  <cp:revision>2</cp:revision>
  <dcterms:created xsi:type="dcterms:W3CDTF">2021-05-30T17:41:58Z</dcterms:created>
  <dcterms:modified xsi:type="dcterms:W3CDTF">2021-05-30T17:56:13Z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1033efc-6ed6-4450-9a89-3ef200846c5c_Enabled">
    <vt:lpwstr>true</vt:lpwstr>
  </property>
  <property fmtid="{D5CDD505-2E9C-101B-9397-08002B2CF9AE}" pid="3" name="MSIP_Label_01033efc-6ed6-4450-9a89-3ef200846c5c_SetDate">
    <vt:lpwstr>2021-05-30T17:41:59Z</vt:lpwstr>
  </property>
  <property fmtid="{D5CDD505-2E9C-101B-9397-08002B2CF9AE}" pid="4" name="MSIP_Label_01033efc-6ed6-4450-9a89-3ef200846c5c_Method">
    <vt:lpwstr>Standard</vt:lpwstr>
  </property>
  <property fmtid="{D5CDD505-2E9C-101B-9397-08002B2CF9AE}" pid="5" name="MSIP_Label_01033efc-6ed6-4450-9a89-3ef200846c5c_Name">
    <vt:lpwstr>01033efc-6ed6-4450-9a89-3ef200846c5c</vt:lpwstr>
  </property>
  <property fmtid="{D5CDD505-2E9C-101B-9397-08002B2CF9AE}" pid="6" name="MSIP_Label_01033efc-6ed6-4450-9a89-3ef200846c5c_SiteId">
    <vt:lpwstr>c58c41aa-ad72-46b7-930c-f1ae5878e5d9</vt:lpwstr>
  </property>
  <property fmtid="{D5CDD505-2E9C-101B-9397-08002B2CF9AE}" pid="7" name="MSIP_Label_01033efc-6ed6-4450-9a89-3ef200846c5c_ActionId">
    <vt:lpwstr>13719f0e-34cf-41a7-a371-c54957e09726</vt:lpwstr>
  </property>
  <property fmtid="{D5CDD505-2E9C-101B-9397-08002B2CF9AE}" pid="8" name="MSIP_Label_01033efc-6ed6-4450-9a89-3ef200846c5c_ContentBits">
    <vt:lpwstr>0</vt:lpwstr>
  </property>
</Properties>
</file>