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8" r:id="rId3"/>
    <p:sldId id="259" r:id="rId4"/>
    <p:sldId id="256" r:id="rId5"/>
    <p:sldId id="257"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smtClean="0"/>
              <a:t>Upravte štýly predlohy textu</a:t>
            </a:r>
            <a:endParaRPr lang="sk-SK"/>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p>
            <a:fld id="{C30C8591-3EC7-4EF4-BEC3-DBF14AAE3C7C}" type="datetimeFigureOut">
              <a:rPr lang="sk-SK" smtClean="0"/>
              <a:t>23.8.2021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E3F1F46-0A02-445C-A7B4-972AFACEAA2F}" type="slidenum">
              <a:rPr lang="sk-SK" smtClean="0"/>
              <a:t>‹#›</a:t>
            </a:fld>
            <a:endParaRPr lang="sk-SK"/>
          </a:p>
        </p:txBody>
      </p:sp>
    </p:spTree>
    <p:extLst>
      <p:ext uri="{BB962C8B-B14F-4D97-AF65-F5344CB8AC3E}">
        <p14:creationId xmlns:p14="http://schemas.microsoft.com/office/powerpoint/2010/main" val="166574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C30C8591-3EC7-4EF4-BEC3-DBF14AAE3C7C}" type="datetimeFigureOut">
              <a:rPr lang="sk-SK" smtClean="0"/>
              <a:t>23.8.2021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E3F1F46-0A02-445C-A7B4-972AFACEAA2F}" type="slidenum">
              <a:rPr lang="sk-SK" smtClean="0"/>
              <a:t>‹#›</a:t>
            </a:fld>
            <a:endParaRPr lang="sk-SK"/>
          </a:p>
        </p:txBody>
      </p:sp>
    </p:spTree>
    <p:extLst>
      <p:ext uri="{BB962C8B-B14F-4D97-AF65-F5344CB8AC3E}">
        <p14:creationId xmlns:p14="http://schemas.microsoft.com/office/powerpoint/2010/main" val="1340126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724900" y="365125"/>
            <a:ext cx="2628900" cy="5811838"/>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838200" y="365125"/>
            <a:ext cx="7734300" cy="5811838"/>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C30C8591-3EC7-4EF4-BEC3-DBF14AAE3C7C}" type="datetimeFigureOut">
              <a:rPr lang="sk-SK" smtClean="0"/>
              <a:t>23.8.2021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E3F1F46-0A02-445C-A7B4-972AFACEAA2F}" type="slidenum">
              <a:rPr lang="sk-SK" smtClean="0"/>
              <a:t>‹#›</a:t>
            </a:fld>
            <a:endParaRPr lang="sk-SK"/>
          </a:p>
        </p:txBody>
      </p:sp>
    </p:spTree>
    <p:extLst>
      <p:ext uri="{BB962C8B-B14F-4D97-AF65-F5344CB8AC3E}">
        <p14:creationId xmlns:p14="http://schemas.microsoft.com/office/powerpoint/2010/main" val="78161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C30C8591-3EC7-4EF4-BEC3-DBF14AAE3C7C}" type="datetimeFigureOut">
              <a:rPr lang="sk-SK" smtClean="0"/>
              <a:t>23.8.2021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E3F1F46-0A02-445C-A7B4-972AFACEAA2F}" type="slidenum">
              <a:rPr lang="sk-SK" smtClean="0"/>
              <a:t>‹#›</a:t>
            </a:fld>
            <a:endParaRPr lang="sk-SK"/>
          </a:p>
        </p:txBody>
      </p:sp>
    </p:spTree>
    <p:extLst>
      <p:ext uri="{BB962C8B-B14F-4D97-AF65-F5344CB8AC3E}">
        <p14:creationId xmlns:p14="http://schemas.microsoft.com/office/powerpoint/2010/main" val="419125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sk-SK" smtClean="0"/>
              <a:t>Upravte štýly predlohy textu</a:t>
            </a:r>
            <a:endParaRPr lang="sk-SK"/>
          </a:p>
        </p:txBody>
      </p:sp>
      <p:sp>
        <p:nvSpPr>
          <p:cNvPr id="3" name="Zástupný symbol tex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p>
            <a:fld id="{C30C8591-3EC7-4EF4-BEC3-DBF14AAE3C7C}" type="datetimeFigureOut">
              <a:rPr lang="sk-SK" smtClean="0"/>
              <a:t>23.8.2021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E3F1F46-0A02-445C-A7B4-972AFACEAA2F}" type="slidenum">
              <a:rPr lang="sk-SK" smtClean="0"/>
              <a:t>‹#›</a:t>
            </a:fld>
            <a:endParaRPr lang="sk-SK"/>
          </a:p>
        </p:txBody>
      </p:sp>
    </p:spTree>
    <p:extLst>
      <p:ext uri="{BB962C8B-B14F-4D97-AF65-F5344CB8AC3E}">
        <p14:creationId xmlns:p14="http://schemas.microsoft.com/office/powerpoint/2010/main" val="3756337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838200" y="1825625"/>
            <a:ext cx="5181600" cy="435133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6172200" y="1825625"/>
            <a:ext cx="5181600" cy="435133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C30C8591-3EC7-4EF4-BEC3-DBF14AAE3C7C}" type="datetimeFigureOut">
              <a:rPr lang="sk-SK" smtClean="0"/>
              <a:t>23.8.2021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BE3F1F46-0A02-445C-A7B4-972AFACEAA2F}" type="slidenum">
              <a:rPr lang="sk-SK" smtClean="0"/>
              <a:t>‹#›</a:t>
            </a:fld>
            <a:endParaRPr lang="sk-SK"/>
          </a:p>
        </p:txBody>
      </p:sp>
    </p:spTree>
    <p:extLst>
      <p:ext uri="{BB962C8B-B14F-4D97-AF65-F5344CB8AC3E}">
        <p14:creationId xmlns:p14="http://schemas.microsoft.com/office/powerpoint/2010/main" val="616326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sk-SK" smtClean="0"/>
              <a:t>Upravte štýly predlohy textu</a:t>
            </a:r>
            <a:endParaRPr lang="sk-SK"/>
          </a:p>
        </p:txBody>
      </p:sp>
      <p:sp>
        <p:nvSpPr>
          <p:cNvPr id="3" name="Zástupný symbol tex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839788" y="2505075"/>
            <a:ext cx="5157787" cy="368458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6172200" y="2505075"/>
            <a:ext cx="5183188" cy="368458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C30C8591-3EC7-4EF4-BEC3-DBF14AAE3C7C}" type="datetimeFigureOut">
              <a:rPr lang="sk-SK" smtClean="0"/>
              <a:t>23.8.2021</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BE3F1F46-0A02-445C-A7B4-972AFACEAA2F}" type="slidenum">
              <a:rPr lang="sk-SK" smtClean="0"/>
              <a:t>‹#›</a:t>
            </a:fld>
            <a:endParaRPr lang="sk-SK"/>
          </a:p>
        </p:txBody>
      </p:sp>
    </p:spTree>
    <p:extLst>
      <p:ext uri="{BB962C8B-B14F-4D97-AF65-F5344CB8AC3E}">
        <p14:creationId xmlns:p14="http://schemas.microsoft.com/office/powerpoint/2010/main" val="3451145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p>
            <a:fld id="{C30C8591-3EC7-4EF4-BEC3-DBF14AAE3C7C}" type="datetimeFigureOut">
              <a:rPr lang="sk-SK" smtClean="0"/>
              <a:t>23.8.2021</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BE3F1F46-0A02-445C-A7B4-972AFACEAA2F}" type="slidenum">
              <a:rPr lang="sk-SK" smtClean="0"/>
              <a:t>‹#›</a:t>
            </a:fld>
            <a:endParaRPr lang="sk-SK"/>
          </a:p>
        </p:txBody>
      </p:sp>
    </p:spTree>
    <p:extLst>
      <p:ext uri="{BB962C8B-B14F-4D97-AF65-F5344CB8AC3E}">
        <p14:creationId xmlns:p14="http://schemas.microsoft.com/office/powerpoint/2010/main" val="80168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C30C8591-3EC7-4EF4-BEC3-DBF14AAE3C7C}" type="datetimeFigureOut">
              <a:rPr lang="sk-SK" smtClean="0"/>
              <a:t>23.8.2021</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BE3F1F46-0A02-445C-A7B4-972AFACEAA2F}" type="slidenum">
              <a:rPr lang="sk-SK" smtClean="0"/>
              <a:t>‹#›</a:t>
            </a:fld>
            <a:endParaRPr lang="sk-SK"/>
          </a:p>
        </p:txBody>
      </p:sp>
    </p:spTree>
    <p:extLst>
      <p:ext uri="{BB962C8B-B14F-4D97-AF65-F5344CB8AC3E}">
        <p14:creationId xmlns:p14="http://schemas.microsoft.com/office/powerpoint/2010/main" val="309968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symbol obsah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C30C8591-3EC7-4EF4-BEC3-DBF14AAE3C7C}" type="datetimeFigureOut">
              <a:rPr lang="sk-SK" smtClean="0"/>
              <a:t>23.8.2021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BE3F1F46-0A02-445C-A7B4-972AFACEAA2F}" type="slidenum">
              <a:rPr lang="sk-SK" smtClean="0"/>
              <a:t>‹#›</a:t>
            </a:fld>
            <a:endParaRPr lang="sk-SK"/>
          </a:p>
        </p:txBody>
      </p:sp>
    </p:spTree>
    <p:extLst>
      <p:ext uri="{BB962C8B-B14F-4D97-AF65-F5344CB8AC3E}">
        <p14:creationId xmlns:p14="http://schemas.microsoft.com/office/powerpoint/2010/main" val="217487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symbol obrázka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C30C8591-3EC7-4EF4-BEC3-DBF14AAE3C7C}" type="datetimeFigureOut">
              <a:rPr lang="sk-SK" smtClean="0"/>
              <a:t>23.8.2021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BE3F1F46-0A02-445C-A7B4-972AFACEAA2F}" type="slidenum">
              <a:rPr lang="sk-SK" smtClean="0"/>
              <a:t>‹#›</a:t>
            </a:fld>
            <a:endParaRPr lang="sk-SK"/>
          </a:p>
        </p:txBody>
      </p:sp>
    </p:spTree>
    <p:extLst>
      <p:ext uri="{BB962C8B-B14F-4D97-AF65-F5344CB8AC3E}">
        <p14:creationId xmlns:p14="http://schemas.microsoft.com/office/powerpoint/2010/main" val="2147319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symbol tex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C8591-3EC7-4EF4-BEC3-DBF14AAE3C7C}" type="datetimeFigureOut">
              <a:rPr lang="sk-SK" smtClean="0"/>
              <a:t>23.8.2021</a:t>
            </a:fld>
            <a:endParaRPr lang="sk-SK"/>
          </a:p>
        </p:txBody>
      </p:sp>
      <p:sp>
        <p:nvSpPr>
          <p:cNvPr id="5" name="Zástupný symbol päty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F1F46-0A02-445C-A7B4-972AFACEAA2F}" type="slidenum">
              <a:rPr lang="sk-SK" smtClean="0"/>
              <a:t>‹#›</a:t>
            </a:fld>
            <a:endParaRPr lang="sk-SK"/>
          </a:p>
        </p:txBody>
      </p:sp>
    </p:spTree>
    <p:extLst>
      <p:ext uri="{BB962C8B-B14F-4D97-AF65-F5344CB8AC3E}">
        <p14:creationId xmlns:p14="http://schemas.microsoft.com/office/powerpoint/2010/main" val="2983320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663575"/>
          </a:xfrm>
        </p:spPr>
        <p:txBody>
          <a:bodyPr>
            <a:normAutofit fontScale="90000"/>
          </a:bodyPr>
          <a:lstStyle/>
          <a:p>
            <a:pPr algn="ctr"/>
            <a:r>
              <a:rPr lang="sk-SK" dirty="0" smtClean="0"/>
              <a:t>5.kapitola</a:t>
            </a:r>
            <a:endParaRPr lang="sk-SK" dirty="0"/>
          </a:p>
        </p:txBody>
      </p:sp>
      <p:sp>
        <p:nvSpPr>
          <p:cNvPr id="3" name="Zástupný symbol obsahu 2"/>
          <p:cNvSpPr>
            <a:spLocks noGrp="1"/>
          </p:cNvSpPr>
          <p:nvPr>
            <p:ph idx="1"/>
          </p:nvPr>
        </p:nvSpPr>
        <p:spPr>
          <a:xfrm>
            <a:off x="776654" y="1028700"/>
            <a:ext cx="10515600" cy="4351338"/>
          </a:xfrm>
        </p:spPr>
        <p:txBody>
          <a:bodyPr>
            <a:normAutofit/>
          </a:bodyPr>
          <a:lstStyle/>
          <a:p>
            <a:pPr marL="0" indent="0" algn="ctr">
              <a:buNone/>
            </a:pPr>
            <a:r>
              <a:rPr lang="sk-SK" sz="4800" b="1" dirty="0">
                <a:solidFill>
                  <a:schemeClr val="accent2">
                    <a:lumMod val="75000"/>
                  </a:schemeClr>
                </a:solidFill>
                <a:latin typeface="Bahnschrift Condensed" panose="020B0502040204020203" pitchFamily="34" charset="0"/>
              </a:rPr>
              <a:t>PRÍSLUŠNOS</a:t>
            </a:r>
            <a:r>
              <a:rPr lang="sk-SK" sz="4800" dirty="0">
                <a:solidFill>
                  <a:schemeClr val="accent2">
                    <a:lumMod val="75000"/>
                  </a:schemeClr>
                </a:solidFill>
                <a:latin typeface="Arial" panose="020B0604020202020204" pitchFamily="34" charset="0"/>
                <a:cs typeface="Arial" panose="020B0604020202020204" pitchFamily="34" charset="0"/>
              </a:rPr>
              <a:t>Ť</a:t>
            </a:r>
            <a:r>
              <a:rPr lang="sk-SK" sz="4800" b="1" dirty="0">
                <a:solidFill>
                  <a:schemeClr val="accent2">
                    <a:lumMod val="75000"/>
                  </a:schemeClr>
                </a:solidFill>
                <a:latin typeface="Bahnschrift Condensed" panose="020B0502040204020203" pitchFamily="34" charset="0"/>
              </a:rPr>
              <a:t> K ZDRUŽENIU A FORMÁCIA SALEZIÁNOV SPOLUPRACOVNÍKOV</a:t>
            </a:r>
          </a:p>
          <a:p>
            <a:pPr marL="0" indent="0" algn="ctr">
              <a:buNone/>
            </a:pPr>
            <a:r>
              <a:rPr lang="sk-SK" sz="4800" smtClean="0">
                <a:solidFill>
                  <a:schemeClr val="accent1">
                    <a:lumMod val="75000"/>
                  </a:schemeClr>
                </a:solidFill>
              </a:rPr>
              <a:t>FA téma ASC </a:t>
            </a:r>
            <a:r>
              <a:rPr lang="sk-SK" sz="4800" dirty="0" smtClean="0">
                <a:solidFill>
                  <a:schemeClr val="accent1">
                    <a:lumMod val="75000"/>
                  </a:schemeClr>
                </a:solidFill>
              </a:rPr>
              <a:t>september 2021</a:t>
            </a:r>
            <a:endParaRPr lang="sk" sz="4800" dirty="0" smtClean="0">
              <a:solidFill>
                <a:schemeClr val="accent1">
                  <a:lumMod val="75000"/>
                </a:schemeClr>
              </a:solidFill>
            </a:endParaRPr>
          </a:p>
          <a:p>
            <a:pPr marL="0" indent="0" algn="ctr">
              <a:buNone/>
            </a:pPr>
            <a:endParaRPr lang="sk-SK" sz="4800" b="1" dirty="0">
              <a:solidFill>
                <a:schemeClr val="accent2">
                  <a:lumMod val="75000"/>
                </a:schemeClr>
              </a:solidFill>
              <a:latin typeface="Bahnschrift Condensed" panose="020B0502040204020203" pitchFamily="34" charset="0"/>
            </a:endParaRPr>
          </a:p>
        </p:txBody>
      </p:sp>
    </p:spTree>
    <p:extLst>
      <p:ext uri="{BB962C8B-B14F-4D97-AF65-F5344CB8AC3E}">
        <p14:creationId xmlns:p14="http://schemas.microsoft.com/office/powerpoint/2010/main" val="4287267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Čl.28</a:t>
            </a:r>
            <a:endParaRPr lang="sk-SK" dirty="0"/>
          </a:p>
        </p:txBody>
      </p:sp>
      <p:sp>
        <p:nvSpPr>
          <p:cNvPr id="3" name="Zástupný symbol obsahu 2"/>
          <p:cNvSpPr>
            <a:spLocks noGrp="1"/>
          </p:cNvSpPr>
          <p:nvPr>
            <p:ph idx="1"/>
          </p:nvPr>
        </p:nvSpPr>
        <p:spPr/>
        <p:txBody>
          <a:bodyPr/>
          <a:lstStyle/>
          <a:p>
            <a:r>
              <a:rPr lang="sk-SK" i="1" dirty="0" smtClean="0">
                <a:latin typeface="Franklin Gothic Book" panose="020B0503020102020204" pitchFamily="34" charset="0"/>
              </a:rPr>
              <a:t>§ 1. Saleziáni spolupracovníci si uvedomujú, že príslušnosť k Združeniu posilňuje skúsenosť viery a spoločenstva Cirkvi. Príslušnosť k Združeniu okrem toho predstavuje vitálny prvok, ktorý podporuje ich apoštolské povolanie. </a:t>
            </a:r>
          </a:p>
          <a:p>
            <a:pPr marL="0" indent="0">
              <a:buNone/>
            </a:pPr>
            <a:endParaRPr lang="sk-SK" i="1" dirty="0" smtClean="0">
              <a:latin typeface="Franklin Gothic Book" panose="020B0503020102020204" pitchFamily="34" charset="0"/>
            </a:endParaRPr>
          </a:p>
          <a:p>
            <a:r>
              <a:rPr lang="sk-SK" i="1" dirty="0" smtClean="0">
                <a:latin typeface="Franklin Gothic Book" panose="020B0503020102020204" pitchFamily="34" charset="0"/>
              </a:rPr>
              <a:t>§ 2. Príslušnosť si vyžaduje konkrétne znaky, ktoré sa vyjadrujú jednak aktívnou účasťou na živote Združenia a jednak prítomnosťou primeranou realite života a profesionálnej činnosti člena Združenia. </a:t>
            </a:r>
            <a:endParaRPr lang="sk-SK" i="1" dirty="0">
              <a:latin typeface="Franklin Gothic Book" panose="020B0503020102020204" pitchFamily="34" charset="0"/>
            </a:endParaRPr>
          </a:p>
        </p:txBody>
      </p:sp>
    </p:spTree>
    <p:extLst>
      <p:ext uri="{BB962C8B-B14F-4D97-AF65-F5344CB8AC3E}">
        <p14:creationId xmlns:p14="http://schemas.microsoft.com/office/powerpoint/2010/main" val="1084631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Formálna príslušnosť</a:t>
            </a:r>
            <a:endParaRPr lang="sk-SK" dirty="0"/>
          </a:p>
        </p:txBody>
      </p:sp>
      <p:sp>
        <p:nvSpPr>
          <p:cNvPr id="3" name="Zástupný symbol obsahu 2"/>
          <p:cNvSpPr>
            <a:spLocks noGrp="1"/>
          </p:cNvSpPr>
          <p:nvPr>
            <p:ph idx="1"/>
          </p:nvPr>
        </p:nvSpPr>
        <p:spPr/>
        <p:txBody>
          <a:bodyPr>
            <a:normAutofit/>
          </a:bodyPr>
          <a:lstStyle/>
          <a:p>
            <a:pPr marL="0" indent="0">
              <a:buNone/>
            </a:pPr>
            <a:r>
              <a:rPr lang="sk-SK" sz="3600" i="1" dirty="0" smtClean="0"/>
              <a:t>1. </a:t>
            </a:r>
            <a:r>
              <a:rPr lang="sk-SK" sz="3600" b="1" i="1" dirty="0" smtClean="0"/>
              <a:t>Žiadosť</a:t>
            </a:r>
            <a:r>
              <a:rPr lang="sk-SK" sz="3600" i="1" dirty="0" smtClean="0"/>
              <a:t> o vstup</a:t>
            </a:r>
          </a:p>
          <a:p>
            <a:pPr marL="0" indent="0">
              <a:buNone/>
            </a:pPr>
            <a:r>
              <a:rPr lang="sk-SK" sz="3600" i="1" dirty="0" smtClean="0"/>
              <a:t>2. </a:t>
            </a:r>
            <a:r>
              <a:rPr lang="sk-SK" sz="3600" b="1" i="1" dirty="0" smtClean="0"/>
              <a:t>Prísľub</a:t>
            </a:r>
            <a:r>
              <a:rPr lang="sk-SK" sz="3600" i="1" dirty="0" smtClean="0"/>
              <a:t> po formácii</a:t>
            </a:r>
          </a:p>
          <a:p>
            <a:pPr marL="0" indent="0">
              <a:buNone/>
            </a:pPr>
            <a:r>
              <a:rPr lang="sk-SK" sz="3600" i="1" dirty="0" smtClean="0"/>
              <a:t>3. </a:t>
            </a:r>
            <a:r>
              <a:rPr lang="sk-SK" sz="3600" b="1" i="1" dirty="0" smtClean="0"/>
              <a:t>Prijatie</a:t>
            </a:r>
            <a:r>
              <a:rPr lang="sk-SK" sz="3600" i="1" dirty="0" smtClean="0"/>
              <a:t> do združenia</a:t>
            </a:r>
          </a:p>
          <a:p>
            <a:pPr marL="0" indent="0">
              <a:buNone/>
            </a:pPr>
            <a:r>
              <a:rPr lang="sk-SK" sz="3600" i="1" dirty="0" smtClean="0"/>
              <a:t>4. </a:t>
            </a:r>
            <a:r>
              <a:rPr lang="sk-SK" sz="3600" b="1" i="1" dirty="0" smtClean="0"/>
              <a:t>Začlenenie</a:t>
            </a:r>
            <a:r>
              <a:rPr lang="sk-SK" sz="3600" i="1" dirty="0" smtClean="0"/>
              <a:t> do strediska</a:t>
            </a:r>
          </a:p>
          <a:p>
            <a:pPr marL="0" indent="0">
              <a:buNone/>
            </a:pPr>
            <a:r>
              <a:rPr lang="sk-SK" sz="3600" i="1" dirty="0" smtClean="0"/>
              <a:t>5. </a:t>
            </a:r>
            <a:r>
              <a:rPr lang="sk-SK" sz="3600" b="1" i="1" dirty="0" smtClean="0"/>
              <a:t>Služba</a:t>
            </a:r>
            <a:r>
              <a:rPr lang="sk-SK" sz="3600" i="1" dirty="0" smtClean="0"/>
              <a:t>(zaradenie) v stredisku, v provincii</a:t>
            </a:r>
            <a:endParaRPr lang="sk-SK" sz="3600" i="1" dirty="0"/>
          </a:p>
        </p:txBody>
      </p:sp>
      <p:pic>
        <p:nvPicPr>
          <p:cNvPr id="4" name="Obrázok 3"/>
          <p:cNvPicPr>
            <a:picLocks noChangeAspect="1"/>
          </p:cNvPicPr>
          <p:nvPr/>
        </p:nvPicPr>
        <p:blipFill>
          <a:blip r:embed="rId2"/>
          <a:stretch>
            <a:fillRect/>
          </a:stretch>
        </p:blipFill>
        <p:spPr>
          <a:xfrm>
            <a:off x="8933689" y="365125"/>
            <a:ext cx="2716720" cy="3837906"/>
          </a:xfrm>
          <a:prstGeom prst="rect">
            <a:avLst/>
          </a:prstGeom>
        </p:spPr>
      </p:pic>
    </p:spTree>
    <p:extLst>
      <p:ext uri="{BB962C8B-B14F-4D97-AF65-F5344CB8AC3E}">
        <p14:creationId xmlns:p14="http://schemas.microsoft.com/office/powerpoint/2010/main" val="449671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Duchovná príslušnosť</a:t>
            </a:r>
            <a:endParaRPr lang="sk-SK" dirty="0"/>
          </a:p>
        </p:txBody>
      </p:sp>
      <p:sp>
        <p:nvSpPr>
          <p:cNvPr id="3" name="Zástupný symbol obsahu 2"/>
          <p:cNvSpPr>
            <a:spLocks noGrp="1"/>
          </p:cNvSpPr>
          <p:nvPr>
            <p:ph idx="1"/>
          </p:nvPr>
        </p:nvSpPr>
        <p:spPr>
          <a:xfrm>
            <a:off x="838200" y="1880489"/>
            <a:ext cx="10515600" cy="4351338"/>
          </a:xfrm>
        </p:spPr>
        <p:txBody>
          <a:bodyPr>
            <a:noAutofit/>
          </a:bodyPr>
          <a:lstStyle/>
          <a:p>
            <a:r>
              <a:rPr lang="sk-SK" sz="3200" b="1" dirty="0" smtClean="0"/>
              <a:t>Odpoveď</a:t>
            </a:r>
            <a:r>
              <a:rPr lang="sk-SK" sz="3200" dirty="0" smtClean="0"/>
              <a:t> na Pánovo volanie</a:t>
            </a:r>
          </a:p>
          <a:p>
            <a:r>
              <a:rPr lang="sk-SK" sz="3200" b="1" dirty="0" smtClean="0"/>
              <a:t>Nasledovanie</a:t>
            </a:r>
            <a:r>
              <a:rPr lang="sk-SK" sz="3200" dirty="0" smtClean="0"/>
              <a:t> Krista podľa príťažlivého príkladu svätého Jána </a:t>
            </a:r>
            <a:r>
              <a:rPr lang="sk-SK" sz="3200" dirty="0" err="1" smtClean="0"/>
              <a:t>Bosca</a:t>
            </a:r>
            <a:endParaRPr lang="sk-SK" sz="3200" dirty="0" smtClean="0"/>
          </a:p>
          <a:p>
            <a:r>
              <a:rPr lang="sk-SK" sz="3200" b="1" dirty="0" smtClean="0"/>
              <a:t>Láska</a:t>
            </a:r>
            <a:r>
              <a:rPr lang="sk-SK" sz="3200" dirty="0" smtClean="0"/>
              <a:t> k chudobným, opusteným a na okraj spoločnosti vytlačeným mladým, ktorým človek chce venovať svoju výchovnú činnosť a svoje svedectvo presvedčeného kresťana</a:t>
            </a:r>
          </a:p>
          <a:p>
            <a:r>
              <a:rPr lang="pl-PL" sz="3200" b="1" dirty="0" smtClean="0"/>
              <a:t>Súčasť</a:t>
            </a:r>
            <a:r>
              <a:rPr lang="pl-PL" sz="3200" dirty="0" smtClean="0"/>
              <a:t> tej istej duchovnej rodiny.</a:t>
            </a:r>
            <a:endParaRPr lang="sk-SK" sz="3200" dirty="0"/>
          </a:p>
        </p:txBody>
      </p:sp>
      <p:pic>
        <p:nvPicPr>
          <p:cNvPr id="5" name="Obrázok 4"/>
          <p:cNvPicPr>
            <a:picLocks noChangeAspect="1"/>
          </p:cNvPicPr>
          <p:nvPr/>
        </p:nvPicPr>
        <p:blipFill>
          <a:blip r:embed="rId2"/>
          <a:stretch>
            <a:fillRect/>
          </a:stretch>
        </p:blipFill>
        <p:spPr>
          <a:xfrm>
            <a:off x="6717792" y="210312"/>
            <a:ext cx="5138057" cy="2157984"/>
          </a:xfrm>
          <a:prstGeom prst="rect">
            <a:avLst/>
          </a:prstGeom>
          <a:ln>
            <a:noFill/>
          </a:ln>
          <a:effectLst>
            <a:softEdge rad="112500"/>
          </a:effectLst>
        </p:spPr>
      </p:pic>
    </p:spTree>
    <p:extLst>
      <p:ext uri="{BB962C8B-B14F-4D97-AF65-F5344CB8AC3E}">
        <p14:creationId xmlns:p14="http://schemas.microsoft.com/office/powerpoint/2010/main" val="3071632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Príslušnosť k Združeniu</a:t>
            </a:r>
            <a:endParaRPr lang="sk-SK" dirty="0"/>
          </a:p>
        </p:txBody>
      </p:sp>
      <p:sp>
        <p:nvSpPr>
          <p:cNvPr id="3" name="Zástupný symbol obsahu 2"/>
          <p:cNvSpPr>
            <a:spLocks noGrp="1"/>
          </p:cNvSpPr>
          <p:nvPr>
            <p:ph idx="1"/>
          </p:nvPr>
        </p:nvSpPr>
        <p:spPr>
          <a:xfrm>
            <a:off x="838200" y="1690688"/>
            <a:ext cx="10515600" cy="4828983"/>
          </a:xfrm>
        </p:spPr>
        <p:txBody>
          <a:bodyPr/>
          <a:lstStyle/>
          <a:p>
            <a:r>
              <a:rPr lang="sk-SK" b="1" dirty="0" smtClean="0"/>
              <a:t>život </a:t>
            </a:r>
            <a:r>
              <a:rPr lang="sk-SK" dirty="0" smtClean="0"/>
              <a:t>spoločenstva s inými členmi Združenia</a:t>
            </a:r>
          </a:p>
          <a:p>
            <a:r>
              <a:rPr lang="sk-SK" dirty="0" smtClean="0"/>
              <a:t>spoločné </a:t>
            </a:r>
            <a:r>
              <a:rPr lang="sk-SK" b="1" dirty="0" smtClean="0"/>
              <a:t>prežívanie</a:t>
            </a:r>
            <a:r>
              <a:rPr lang="sk-SK" dirty="0" smtClean="0"/>
              <a:t> toho istého ducha</a:t>
            </a:r>
          </a:p>
          <a:p>
            <a:r>
              <a:rPr lang="sk-SK" dirty="0" smtClean="0"/>
              <a:t> </a:t>
            </a:r>
            <a:r>
              <a:rPr lang="sk-SK" b="1" dirty="0" smtClean="0"/>
              <a:t>spoluprácu</a:t>
            </a:r>
            <a:r>
              <a:rPr lang="sk-SK" dirty="0" smtClean="0"/>
              <a:t> na spoločnom poslaní, čo sa premieta do činností primeraných realite a požiadavkám daného špecifického územia</a:t>
            </a:r>
          </a:p>
          <a:p>
            <a:r>
              <a:rPr lang="sk-SK" dirty="0" smtClean="0"/>
              <a:t>aktívna a radostná </a:t>
            </a:r>
            <a:r>
              <a:rPr lang="sk-SK" b="1" dirty="0" smtClean="0"/>
              <a:t>účasť</a:t>
            </a:r>
            <a:r>
              <a:rPr lang="sk-SK" dirty="0" smtClean="0"/>
              <a:t> na dôležitých, ale aj na jednoduchších a bežnejších iniciatívach</a:t>
            </a:r>
          </a:p>
          <a:p>
            <a:r>
              <a:rPr lang="sk-SK" dirty="0" smtClean="0"/>
              <a:t> </a:t>
            </a:r>
            <a:r>
              <a:rPr lang="sk-SK" b="1" dirty="0" smtClean="0"/>
              <a:t>prítomnosť</a:t>
            </a:r>
            <a:r>
              <a:rPr lang="sk-SK" dirty="0" smtClean="0"/>
              <a:t> na mesačných stretnutiach, ako aj na stretnutiach provinciálnych a celonárodných</a:t>
            </a:r>
          </a:p>
        </p:txBody>
      </p:sp>
    </p:spTree>
    <p:extLst>
      <p:ext uri="{BB962C8B-B14F-4D97-AF65-F5344CB8AC3E}">
        <p14:creationId xmlns:p14="http://schemas.microsoft.com/office/powerpoint/2010/main" val="626405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Príslušnosť v praxi</a:t>
            </a:r>
            <a:endParaRPr lang="sk-SK" dirty="0"/>
          </a:p>
        </p:txBody>
      </p:sp>
      <p:sp>
        <p:nvSpPr>
          <p:cNvPr id="3" name="Zástupný symbol obsahu 2"/>
          <p:cNvSpPr>
            <a:spLocks noGrp="1"/>
          </p:cNvSpPr>
          <p:nvPr>
            <p:ph idx="1"/>
          </p:nvPr>
        </p:nvSpPr>
        <p:spPr/>
        <p:txBody>
          <a:bodyPr>
            <a:normAutofit fontScale="92500" lnSpcReduction="20000"/>
          </a:bodyPr>
          <a:lstStyle/>
          <a:p>
            <a:r>
              <a:rPr lang="sk-SK" dirty="0" smtClean="0"/>
              <a:t>vypracovávaním významných pastoračných projektov pre svoje územie – vo vedomí, že nikdy nie sme sami, ale že môžeme počítať s duchovným a s ľudským bratstvom veľkej sily</a:t>
            </a:r>
          </a:p>
          <a:p>
            <a:pPr marL="0" indent="0">
              <a:buNone/>
            </a:pPr>
            <a:endParaRPr lang="sk-SK" dirty="0" smtClean="0"/>
          </a:p>
          <a:p>
            <a:r>
              <a:rPr lang="sk-SK" dirty="0" smtClean="0"/>
              <a:t> neustálym modlitbovým úsilím, ktoré sa vyjadruje jednak každodenným zverovaním Združenia Božiemu milosrdenstvu a Máriinmu materskému vedeniu</a:t>
            </a:r>
          </a:p>
          <a:p>
            <a:pPr marL="0" indent="0">
              <a:buNone/>
            </a:pPr>
            <a:endParaRPr lang="sk-SK" dirty="0" smtClean="0"/>
          </a:p>
          <a:p>
            <a:r>
              <a:rPr lang="sk-SK" dirty="0" smtClean="0"/>
              <a:t>spoločným prežívaním chvíľ uvažovania, slávenia Eucharistie a adorácie v stredisku, čo zväčšuje bratské vzťahy a pomáha obrusovať hrany, nevyhnutné problémy vo vzťahoch, ktoré sú veľmi často základom napätí a nedorozumení</a:t>
            </a:r>
          </a:p>
        </p:txBody>
      </p:sp>
    </p:spTree>
    <p:extLst>
      <p:ext uri="{BB962C8B-B14F-4D97-AF65-F5344CB8AC3E}">
        <p14:creationId xmlns:p14="http://schemas.microsoft.com/office/powerpoint/2010/main" val="4019773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1352" y="237745"/>
            <a:ext cx="10515600" cy="3720656"/>
          </a:xfrm>
        </p:spPr>
        <p:txBody>
          <a:bodyPr>
            <a:normAutofit/>
          </a:bodyPr>
          <a:lstStyle/>
          <a:p>
            <a:pPr algn="ctr"/>
            <a:r>
              <a:rPr lang="sk-SK" dirty="0">
                <a:solidFill>
                  <a:srgbClr val="0070C0"/>
                </a:solidFill>
                <a:latin typeface="Comic Sans MS" panose="030F0702030302020204" pitchFamily="66" charset="0"/>
              </a:rPr>
              <a:t>O</a:t>
            </a:r>
            <a:r>
              <a:rPr lang="sk-SK" dirty="0" smtClean="0">
                <a:solidFill>
                  <a:srgbClr val="0070C0"/>
                </a:solidFill>
                <a:latin typeface="Comic Sans MS" panose="030F0702030302020204" pitchFamily="66" charset="0"/>
              </a:rPr>
              <a:t>vocím naplno prežívanej príslušnosti je radosť: nie plytká a prchavá dobrá nálada, ale hlboká radosť, ktorá je zaštepená a vyrastá zo spoločne prežívanej viery, realizovanej činnosťou v prospech mladých.</a:t>
            </a:r>
            <a:endParaRPr lang="sk-SK" dirty="0">
              <a:solidFill>
                <a:srgbClr val="0070C0"/>
              </a:solidFill>
              <a:latin typeface="Comic Sans MS" panose="030F0702030302020204" pitchFamily="66" charset="0"/>
            </a:endParaRPr>
          </a:p>
        </p:txBody>
      </p:sp>
      <p:pic>
        <p:nvPicPr>
          <p:cNvPr id="4" name="Obrázok 3"/>
          <p:cNvPicPr>
            <a:picLocks noChangeAspect="1"/>
          </p:cNvPicPr>
          <p:nvPr/>
        </p:nvPicPr>
        <p:blipFill>
          <a:blip r:embed="rId2"/>
          <a:stretch>
            <a:fillRect/>
          </a:stretch>
        </p:blipFill>
        <p:spPr>
          <a:xfrm>
            <a:off x="4923853" y="4149661"/>
            <a:ext cx="2143125" cy="2143125"/>
          </a:xfrm>
          <a:prstGeom prst="rect">
            <a:avLst/>
          </a:prstGeom>
        </p:spPr>
      </p:pic>
    </p:spTree>
    <p:extLst>
      <p:ext uri="{BB962C8B-B14F-4D97-AF65-F5344CB8AC3E}">
        <p14:creationId xmlns:p14="http://schemas.microsoft.com/office/powerpoint/2010/main" val="3527353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solidFill>
                  <a:schemeClr val="accent2">
                    <a:lumMod val="75000"/>
                  </a:schemeClr>
                </a:solidFill>
              </a:rPr>
              <a:t>Príslušnosť k združeniu</a:t>
            </a:r>
            <a:endParaRPr lang="sk-SK" b="1" dirty="0">
              <a:solidFill>
                <a:schemeClr val="accent2">
                  <a:lumMod val="75000"/>
                </a:schemeClr>
              </a:solidFill>
            </a:endParaRPr>
          </a:p>
        </p:txBody>
      </p:sp>
      <p:sp>
        <p:nvSpPr>
          <p:cNvPr id="3" name="Zástupný symbol obsahu 2"/>
          <p:cNvSpPr>
            <a:spLocks noGrp="1"/>
          </p:cNvSpPr>
          <p:nvPr>
            <p:ph idx="1"/>
          </p:nvPr>
        </p:nvSpPr>
        <p:spPr/>
        <p:txBody>
          <a:bodyPr>
            <a:normAutofit fontScale="92500" lnSpcReduction="10000"/>
          </a:bodyPr>
          <a:lstStyle/>
          <a:p>
            <a:r>
              <a:rPr lang="sk-SK" dirty="0" smtClean="0"/>
              <a:t>U saleziánov spolupracovníkov príslušnosť k Združeniu má vyvolať nový dynamizmus, ktorý vedie k neustálemu pokroku vo vzťahu voči Bohu a voči bratom. Priľnutie ku Kristovi a k spoločenstvu je hlavnou cestou celkového rozvoja ľudskej osoby.</a:t>
            </a:r>
          </a:p>
          <a:p>
            <a:r>
              <a:rPr lang="sk-SK" dirty="0" smtClean="0"/>
              <a:t> To všetko si vyžaduje formačnú cestu. Samotné Pánovo volanie stať sa saleziánom spolupracovníkom neznamená, že niekto už od začiatku má rozvinuté všetky náležitosti, ktoré si toto povolanie vyžaduje. </a:t>
            </a:r>
          </a:p>
          <a:p>
            <a:r>
              <a:rPr lang="sk-SK" dirty="0" smtClean="0"/>
              <a:t>Povolanie byť saleziánom spolupracovníkom je výzvou vydať sa na cestu a postupne rozvíjať krstný život – tak, že sa bude angažovať na uskutočňovaní saleziánskeho poslania a prežívať ducha dona </a:t>
            </a:r>
            <a:r>
              <a:rPr lang="sk-SK" dirty="0" err="1" smtClean="0"/>
              <a:t>Bosca</a:t>
            </a:r>
            <a:r>
              <a:rPr lang="sk-SK" dirty="0" smtClean="0"/>
              <a:t>. Toto povolanie byť spolupracovníkom je originálne vo svojej identite, je obsahovo bohaté, je náročné vo svojich požiadavkách.</a:t>
            </a:r>
            <a:endParaRPr lang="sk-SK" dirty="0"/>
          </a:p>
        </p:txBody>
      </p:sp>
      <p:pic>
        <p:nvPicPr>
          <p:cNvPr id="4" name="Obrázok 3"/>
          <p:cNvPicPr>
            <a:picLocks noChangeAspect="1"/>
          </p:cNvPicPr>
          <p:nvPr/>
        </p:nvPicPr>
        <p:blipFill>
          <a:blip r:embed="rId2"/>
          <a:stretch>
            <a:fillRect/>
          </a:stretch>
        </p:blipFill>
        <p:spPr>
          <a:xfrm>
            <a:off x="10274808" y="136229"/>
            <a:ext cx="1411224" cy="1621927"/>
          </a:xfrm>
          <a:prstGeom prst="rect">
            <a:avLst/>
          </a:prstGeom>
        </p:spPr>
      </p:pic>
    </p:spTree>
    <p:extLst>
      <p:ext uri="{BB962C8B-B14F-4D97-AF65-F5344CB8AC3E}">
        <p14:creationId xmlns:p14="http://schemas.microsoft.com/office/powerpoint/2010/main" val="2299038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27039"/>
            <a:ext cx="10515600" cy="1325563"/>
          </a:xfrm>
        </p:spPr>
        <p:txBody>
          <a:bodyPr/>
          <a:lstStyle/>
          <a:p>
            <a:r>
              <a:rPr lang="sk-SK" b="1" dirty="0" smtClean="0">
                <a:solidFill>
                  <a:schemeClr val="accent2">
                    <a:lumMod val="75000"/>
                  </a:schemeClr>
                </a:solidFill>
              </a:rPr>
              <a:t>Cesta formácie</a:t>
            </a:r>
            <a:endParaRPr lang="sk-SK" b="1" dirty="0">
              <a:solidFill>
                <a:schemeClr val="accent2">
                  <a:lumMod val="75000"/>
                </a:schemeClr>
              </a:solidFill>
            </a:endParaRPr>
          </a:p>
        </p:txBody>
      </p:sp>
      <p:sp>
        <p:nvSpPr>
          <p:cNvPr id="3" name="Zástupný symbol obsahu 2"/>
          <p:cNvSpPr>
            <a:spLocks noGrp="1"/>
          </p:cNvSpPr>
          <p:nvPr>
            <p:ph idx="1"/>
          </p:nvPr>
        </p:nvSpPr>
        <p:spPr>
          <a:xfrm>
            <a:off x="838200" y="1825624"/>
            <a:ext cx="10515600" cy="4803775"/>
          </a:xfrm>
        </p:spPr>
        <p:txBody>
          <a:bodyPr>
            <a:normAutofit lnSpcReduction="10000"/>
          </a:bodyPr>
          <a:lstStyle/>
          <a:p>
            <a:r>
              <a:rPr lang="sk-SK" dirty="0" smtClean="0"/>
              <a:t>Formácia je záležitosť </a:t>
            </a:r>
            <a:r>
              <a:rPr lang="sk-SK" b="1" dirty="0" smtClean="0">
                <a:solidFill>
                  <a:schemeClr val="accent2"/>
                </a:solidFill>
              </a:rPr>
              <a:t>osobná</a:t>
            </a:r>
            <a:r>
              <a:rPr lang="sk-SK" dirty="0" smtClean="0"/>
              <a:t>: každý na seba preberá zodpovednosť formovať sa podľa svojich možností. </a:t>
            </a:r>
            <a:r>
              <a:rPr lang="sk-SK" i="1" dirty="0" smtClean="0"/>
              <a:t>Realisticky sa nebude vyžadovať viac, ako je každý schopný veľkodušne sa zaviazať robiť.</a:t>
            </a:r>
          </a:p>
          <a:p>
            <a:r>
              <a:rPr lang="sk-SK" dirty="0" smtClean="0"/>
              <a:t> Táto kapitola znázorňuje cestu povolania, ktorou musí každý spolupracovník prejsť osobne, aby jeho identita saleziánskeho sekulárneho apoštola vyzrievala. </a:t>
            </a:r>
          </a:p>
          <a:p>
            <a:r>
              <a:rPr lang="sk-SK" dirty="0" smtClean="0"/>
              <a:t>Táto cesta predvída tri nasledujúce etapy: </a:t>
            </a:r>
          </a:p>
          <a:p>
            <a:pPr marL="0" indent="0">
              <a:buNone/>
            </a:pPr>
            <a:r>
              <a:rPr lang="sk-SK" dirty="0" smtClean="0"/>
              <a:t>- predchádzajúcu a vhodnú </a:t>
            </a:r>
            <a:r>
              <a:rPr lang="sk-SK" b="1" dirty="0" smtClean="0"/>
              <a:t>prípravu</a:t>
            </a:r>
            <a:r>
              <a:rPr lang="sk-SK" dirty="0" smtClean="0"/>
              <a:t>, </a:t>
            </a:r>
          </a:p>
          <a:p>
            <a:pPr marL="0" indent="0">
              <a:buNone/>
            </a:pPr>
            <a:r>
              <a:rPr lang="sk-SK" dirty="0" smtClean="0"/>
              <a:t>- </a:t>
            </a:r>
            <a:r>
              <a:rPr lang="sk-SK" b="1" dirty="0" smtClean="0"/>
              <a:t>vstup</a:t>
            </a:r>
            <a:r>
              <a:rPr lang="sk-SK" dirty="0" smtClean="0"/>
              <a:t> do Združenia zložením prísľubu, </a:t>
            </a:r>
          </a:p>
          <a:p>
            <a:pPr marL="0" indent="0">
              <a:buNone/>
            </a:pPr>
            <a:r>
              <a:rPr lang="sk-SK" dirty="0" smtClean="0"/>
              <a:t>- </a:t>
            </a:r>
            <a:r>
              <a:rPr lang="sk-SK" b="1" dirty="0" smtClean="0"/>
              <a:t>každodennú a napredujúcu vernosť </a:t>
            </a:r>
            <a:r>
              <a:rPr lang="sk-SK" dirty="0" smtClean="0"/>
              <a:t>vlastnému povolaniu a záväzkom,      ktoré ono zahŕňa.</a:t>
            </a:r>
            <a:endParaRPr lang="sk-SK" dirty="0"/>
          </a:p>
        </p:txBody>
      </p:sp>
    </p:spTree>
    <p:extLst>
      <p:ext uri="{BB962C8B-B14F-4D97-AF65-F5344CB8AC3E}">
        <p14:creationId xmlns:p14="http://schemas.microsoft.com/office/powerpoint/2010/main" val="1897320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b="1" dirty="0" smtClean="0"/>
              <a:t>Vstup do Združenia</a:t>
            </a:r>
            <a:endParaRPr lang="sk-SK" b="1" dirty="0"/>
          </a:p>
        </p:txBody>
      </p:sp>
      <p:sp>
        <p:nvSpPr>
          <p:cNvPr id="3" name="Podnadpis 2"/>
          <p:cNvSpPr>
            <a:spLocks noGrp="1"/>
          </p:cNvSpPr>
          <p:nvPr>
            <p:ph type="subTitle" idx="1"/>
          </p:nvPr>
        </p:nvSpPr>
        <p:spPr/>
        <p:txBody>
          <a:bodyPr/>
          <a:lstStyle/>
          <a:p>
            <a:r>
              <a:rPr lang="sk-SK" dirty="0" smtClean="0"/>
              <a:t>Č</a:t>
            </a:r>
            <a:r>
              <a:rPr lang="sk" dirty="0" smtClean="0"/>
              <a:t>lánok 27</a:t>
            </a:r>
            <a:endParaRPr lang="sk" dirty="0"/>
          </a:p>
        </p:txBody>
      </p:sp>
      <p:pic>
        <p:nvPicPr>
          <p:cNvPr id="7" name="Obrázok 6"/>
          <p:cNvPicPr>
            <a:picLocks noChangeAspect="1"/>
          </p:cNvPicPr>
          <p:nvPr/>
        </p:nvPicPr>
        <p:blipFill>
          <a:blip r:embed="rId2"/>
          <a:stretch>
            <a:fillRect/>
          </a:stretch>
        </p:blipFill>
        <p:spPr>
          <a:xfrm>
            <a:off x="5231511" y="186526"/>
            <a:ext cx="2000250" cy="2286000"/>
          </a:xfrm>
          <a:prstGeom prst="rect">
            <a:avLst/>
          </a:prstGeom>
        </p:spPr>
      </p:pic>
    </p:spTree>
    <p:extLst>
      <p:ext uri="{BB962C8B-B14F-4D97-AF65-F5344CB8AC3E}">
        <p14:creationId xmlns:p14="http://schemas.microsoft.com/office/powerpoint/2010/main" val="2608895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p:cNvPicPr>
            <a:picLocks noChangeAspect="1"/>
          </p:cNvPicPr>
          <p:nvPr/>
        </p:nvPicPr>
        <p:blipFill>
          <a:blip r:embed="rId2"/>
          <a:stretch>
            <a:fillRect/>
          </a:stretch>
        </p:blipFill>
        <p:spPr>
          <a:xfrm>
            <a:off x="9912097" y="-502388"/>
            <a:ext cx="2058352" cy="2907831"/>
          </a:xfrm>
          <a:prstGeom prst="rect">
            <a:avLst/>
          </a:prstGeom>
        </p:spPr>
      </p:pic>
      <p:sp>
        <p:nvSpPr>
          <p:cNvPr id="2" name="Nadpis 1"/>
          <p:cNvSpPr>
            <a:spLocks noGrp="1"/>
          </p:cNvSpPr>
          <p:nvPr>
            <p:ph type="title"/>
          </p:nvPr>
        </p:nvSpPr>
        <p:spPr/>
        <p:txBody>
          <a:bodyPr/>
          <a:lstStyle/>
          <a:p>
            <a:r>
              <a:rPr lang="sk-SK" dirty="0" smtClean="0"/>
              <a:t>Článok 27.</a:t>
            </a:r>
            <a:endParaRPr lang="sk-SK" dirty="0"/>
          </a:p>
        </p:txBody>
      </p:sp>
      <p:sp>
        <p:nvSpPr>
          <p:cNvPr id="3" name="Zástupný symbol obsahu 2"/>
          <p:cNvSpPr>
            <a:spLocks noGrp="1"/>
          </p:cNvSpPr>
          <p:nvPr>
            <p:ph idx="1"/>
          </p:nvPr>
        </p:nvSpPr>
        <p:spPr>
          <a:xfrm>
            <a:off x="838200" y="1426464"/>
            <a:ext cx="10515600" cy="5029200"/>
          </a:xfrm>
        </p:spPr>
        <p:txBody>
          <a:bodyPr>
            <a:noAutofit/>
          </a:bodyPr>
          <a:lstStyle/>
          <a:p>
            <a:r>
              <a:rPr lang="sk-SK" sz="2000" i="1" dirty="0" smtClean="0">
                <a:latin typeface="Franklin Gothic Book" panose="020B0503020102020204" pitchFamily="34" charset="0"/>
              </a:rPr>
              <a:t>§ 1. Záväzok stať sa saleziánom spolupracovníkom si vyžaduje </a:t>
            </a:r>
            <a:r>
              <a:rPr lang="sk-SK" sz="2000" b="1" i="1" dirty="0" smtClean="0">
                <a:latin typeface="Franklin Gothic Book" panose="020B0503020102020204" pitchFamily="34" charset="0"/>
              </a:rPr>
              <a:t>osobné, slobodné a motivované rozhodnutie</a:t>
            </a:r>
            <a:r>
              <a:rPr lang="sk-SK" sz="2000" i="1" dirty="0" smtClean="0">
                <a:latin typeface="Franklin Gothic Book" panose="020B0503020102020204" pitchFamily="34" charset="0"/>
              </a:rPr>
              <a:t>, ktoré postupne dozrieva pôsobením Ducha Svätého. Toto rozhodnutie sprevádzajú spolupracovníci, ktorí nesú zodpovednosť za Združenie. Osoba, ktorá si želá patriť do Združenia, prijíma formačný proces, ktorý má zodpovedať základnému obsahu Projektu apoštolského života a berie do úvahy jeho osobnú skúsenosť. Takto sa zaručuje inštitucionálna a zároveň osobná formácia. Tento formačný proces upravujú tí, čo nesú zodpovednosť za Združenie. </a:t>
            </a:r>
          </a:p>
          <a:p>
            <a:endParaRPr lang="sk-SK" sz="2000" i="1" dirty="0" smtClean="0">
              <a:latin typeface="Franklin Gothic Book" panose="020B0503020102020204" pitchFamily="34" charset="0"/>
            </a:endParaRPr>
          </a:p>
          <a:p>
            <a:r>
              <a:rPr lang="sk-SK" sz="2000" i="1" dirty="0" smtClean="0">
                <a:latin typeface="Franklin Gothic Book" panose="020B0503020102020204" pitchFamily="34" charset="0"/>
              </a:rPr>
              <a:t>§ 2. Keď ašpirant dostatočne vnútorne </a:t>
            </a:r>
            <a:r>
              <a:rPr lang="sk-SK" sz="2000" b="1" i="1" dirty="0" smtClean="0">
                <a:latin typeface="Franklin Gothic Book" panose="020B0503020102020204" pitchFamily="34" charset="0"/>
              </a:rPr>
              <a:t>prijal saleziánsku charizmu</a:t>
            </a:r>
            <a:r>
              <a:rPr lang="sk-SK" sz="2000" i="1" dirty="0" smtClean="0">
                <a:latin typeface="Franklin Gothic Book" panose="020B0503020102020204" pitchFamily="34" charset="0"/>
              </a:rPr>
              <a:t>, a uznali to zodpovední miestneho strediska, </a:t>
            </a:r>
            <a:r>
              <a:rPr lang="sk-SK" sz="2000" b="1" i="1" dirty="0" smtClean="0">
                <a:latin typeface="Franklin Gothic Book" panose="020B0503020102020204" pitchFamily="34" charset="0"/>
              </a:rPr>
              <a:t>predloží svoju žiadosť o prijatie</a:t>
            </a:r>
            <a:r>
              <a:rPr lang="sk-SK" sz="2000" i="1" dirty="0" smtClean="0">
                <a:latin typeface="Franklin Gothic Book" panose="020B0503020102020204" pitchFamily="34" charset="0"/>
              </a:rPr>
              <a:t>. Vyžaduje sa, aby dovŕšil vek plnoletosti. </a:t>
            </a:r>
          </a:p>
          <a:p>
            <a:endParaRPr lang="sk-SK" sz="2000" i="1" dirty="0" smtClean="0">
              <a:latin typeface="Franklin Gothic Book" panose="020B0503020102020204" pitchFamily="34" charset="0"/>
            </a:endParaRPr>
          </a:p>
          <a:p>
            <a:r>
              <a:rPr lang="sk-SK" sz="2000" i="1" dirty="0" smtClean="0">
                <a:latin typeface="Franklin Gothic Book" panose="020B0503020102020204" pitchFamily="34" charset="0"/>
              </a:rPr>
              <a:t>§ 3. Príslušnosť k Združeniu sa začína </a:t>
            </a:r>
            <a:r>
              <a:rPr lang="sk-SK" sz="2000" b="1" i="1" dirty="0" smtClean="0">
                <a:latin typeface="Franklin Gothic Book" panose="020B0503020102020204" pitchFamily="34" charset="0"/>
              </a:rPr>
              <a:t>osobným apoštolským prísľubom</a:t>
            </a:r>
            <a:r>
              <a:rPr lang="sk-SK" sz="2000" i="1" dirty="0" smtClean="0">
                <a:latin typeface="Franklin Gothic Book" panose="020B0503020102020204" pitchFamily="34" charset="0"/>
              </a:rPr>
              <a:t>, ktorým sa vyjadruje odhodlanie prežívať krstné záväzky vo svetle Projektu apoštolského života.</a:t>
            </a:r>
            <a:endParaRPr lang="sk-SK" sz="2000" i="1" dirty="0">
              <a:latin typeface="Franklin Gothic Book" panose="020B0503020102020204" pitchFamily="34" charset="0"/>
            </a:endParaRPr>
          </a:p>
        </p:txBody>
      </p:sp>
    </p:spTree>
    <p:extLst>
      <p:ext uri="{BB962C8B-B14F-4D97-AF65-F5344CB8AC3E}">
        <p14:creationId xmlns:p14="http://schemas.microsoft.com/office/powerpoint/2010/main" val="3121540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Rozhodnutie a príslušnosť</a:t>
            </a:r>
            <a:br>
              <a:rPr lang="sk-SK" dirty="0" smtClean="0"/>
            </a:br>
            <a:endParaRPr lang="sk-SK" dirty="0"/>
          </a:p>
        </p:txBody>
      </p:sp>
      <p:sp>
        <p:nvSpPr>
          <p:cNvPr id="3" name="Zástupný symbol obsahu 2"/>
          <p:cNvSpPr>
            <a:spLocks noGrp="1"/>
          </p:cNvSpPr>
          <p:nvPr>
            <p:ph idx="1"/>
          </p:nvPr>
        </p:nvSpPr>
        <p:spPr>
          <a:xfrm>
            <a:off x="536448" y="1551305"/>
            <a:ext cx="10515600" cy="4351338"/>
          </a:xfrm>
        </p:spPr>
        <p:txBody>
          <a:bodyPr/>
          <a:lstStyle/>
          <a:p>
            <a:r>
              <a:rPr lang="sk-SK" b="1" dirty="0" smtClean="0">
                <a:solidFill>
                  <a:schemeClr val="accent1">
                    <a:lumMod val="75000"/>
                  </a:schemeClr>
                </a:solidFill>
              </a:rPr>
              <a:t>Slobodné rozhodnutie </a:t>
            </a:r>
            <a:r>
              <a:rPr lang="sk-SK" dirty="0" smtClean="0"/>
              <a:t>- vnútorné volanie Ducha, často sprostredkované ľudskými postavami saleziánov, FMA alebo spolupracovníkov.</a:t>
            </a:r>
          </a:p>
          <a:p>
            <a:r>
              <a:rPr lang="sk-SK" dirty="0" smtClean="0"/>
              <a:t>a)</a:t>
            </a:r>
            <a:r>
              <a:rPr lang="sk-SK" b="1" i="1" dirty="0">
                <a:solidFill>
                  <a:schemeClr val="accent1">
                    <a:lumMod val="75000"/>
                  </a:schemeClr>
                </a:solidFill>
              </a:rPr>
              <a:t>k</a:t>
            </a:r>
            <a:r>
              <a:rPr lang="sk-SK" b="1" i="1" dirty="0" smtClean="0">
                <a:solidFill>
                  <a:schemeClr val="accent1">
                    <a:lumMod val="75000"/>
                  </a:schemeClr>
                </a:solidFill>
              </a:rPr>
              <a:t>onanie</a:t>
            </a:r>
            <a:r>
              <a:rPr lang="sk-SK" dirty="0" smtClean="0"/>
              <a:t> - </a:t>
            </a:r>
            <a:r>
              <a:rPr lang="pl-PL" dirty="0" smtClean="0"/>
              <a:t>spolupracuje na výchovnom a pastoračnom projekte dona Bosca a aktualizuje ho</a:t>
            </a:r>
            <a:r>
              <a:rPr lang="sk-SK" dirty="0" smtClean="0"/>
              <a:t> , prijíma spôsob života zhodný s evanjeliom, má účasť na poslaní Cirkvi, žije život viery, ktorá sa angažuje v každodennom živote.</a:t>
            </a:r>
          </a:p>
          <a:p>
            <a:pPr marL="0" indent="0">
              <a:buNone/>
            </a:pPr>
            <a:r>
              <a:rPr lang="sk-SK" dirty="0"/>
              <a:t> </a:t>
            </a:r>
            <a:r>
              <a:rPr lang="sk-SK" dirty="0" smtClean="0"/>
              <a:t>  b)</a:t>
            </a:r>
            <a:r>
              <a:rPr lang="sk-SK" b="1" i="1" dirty="0" smtClean="0">
                <a:solidFill>
                  <a:schemeClr val="accent1">
                    <a:lumMod val="75000"/>
                  </a:schemeClr>
                </a:solidFill>
              </a:rPr>
              <a:t>jestvovanie</a:t>
            </a:r>
            <a:r>
              <a:rPr lang="sk-SK" dirty="0" smtClean="0"/>
              <a:t> - vníma Boha ako Otca, ide v ústrety Kristovi,            jednorodenému Synovi, žije v spojení s Duchom Svätým.</a:t>
            </a:r>
            <a:endParaRPr lang="sk-SK" dirty="0"/>
          </a:p>
        </p:txBody>
      </p:sp>
      <p:pic>
        <p:nvPicPr>
          <p:cNvPr id="6" name="Obrázok 5"/>
          <p:cNvPicPr>
            <a:picLocks noChangeAspect="1"/>
          </p:cNvPicPr>
          <p:nvPr/>
        </p:nvPicPr>
        <p:blipFill>
          <a:blip r:embed="rId2"/>
          <a:stretch>
            <a:fillRect/>
          </a:stretch>
        </p:blipFill>
        <p:spPr>
          <a:xfrm>
            <a:off x="8794487" y="4928616"/>
            <a:ext cx="3132585" cy="1636776"/>
          </a:xfrm>
          <a:prstGeom prst="rect">
            <a:avLst/>
          </a:prstGeom>
          <a:ln>
            <a:noFill/>
          </a:ln>
          <a:effectLst>
            <a:softEdge rad="112500"/>
          </a:effectLst>
        </p:spPr>
      </p:pic>
    </p:spTree>
    <p:extLst>
      <p:ext uri="{BB962C8B-B14F-4D97-AF65-F5344CB8AC3E}">
        <p14:creationId xmlns:p14="http://schemas.microsoft.com/office/powerpoint/2010/main" val="3100795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Počiatočná a trvalá formácia</a:t>
            </a:r>
            <a:endParaRPr lang="sk-SK" dirty="0"/>
          </a:p>
        </p:txBody>
      </p:sp>
      <p:sp>
        <p:nvSpPr>
          <p:cNvPr id="3" name="Zástupný symbol obsahu 2"/>
          <p:cNvSpPr>
            <a:spLocks noGrp="1"/>
          </p:cNvSpPr>
          <p:nvPr>
            <p:ph idx="1"/>
          </p:nvPr>
        </p:nvSpPr>
        <p:spPr/>
        <p:txBody>
          <a:bodyPr>
            <a:normAutofit fontScale="92500" lnSpcReduction="10000"/>
          </a:bodyPr>
          <a:lstStyle/>
          <a:p>
            <a:r>
              <a:rPr lang="sk-SK" dirty="0" smtClean="0">
                <a:solidFill>
                  <a:schemeClr val="accent2"/>
                </a:solidFill>
              </a:rPr>
              <a:t>Počiatočná formácia </a:t>
            </a:r>
          </a:p>
          <a:p>
            <a:pPr>
              <a:buFontTx/>
              <a:buChar char="-"/>
            </a:pPr>
            <a:r>
              <a:rPr lang="sk-SK" dirty="0" smtClean="0"/>
              <a:t>organizované stretnutia, ktoré smerujú k prehĺbeniu poznania     saleziánskej charizmy i </a:t>
            </a:r>
            <a:r>
              <a:rPr lang="sk-SK" dirty="0" err="1" smtClean="0"/>
              <a:t>Magistéria</a:t>
            </a:r>
            <a:r>
              <a:rPr lang="sk-SK" dirty="0" smtClean="0"/>
              <a:t> Cirkvi</a:t>
            </a:r>
          </a:p>
          <a:p>
            <a:pPr>
              <a:buFontTx/>
              <a:buChar char="-"/>
            </a:pPr>
            <a:r>
              <a:rPr lang="sk-SK" dirty="0" smtClean="0"/>
              <a:t>skúsenosť iných spolupracovníkov so životom v Združení</a:t>
            </a:r>
          </a:p>
          <a:p>
            <a:pPr marL="0" indent="0">
              <a:buNone/>
            </a:pPr>
            <a:r>
              <a:rPr lang="sk-SK" dirty="0"/>
              <a:t> </a:t>
            </a:r>
            <a:r>
              <a:rPr lang="sk-SK" dirty="0" smtClean="0"/>
              <a:t>  </a:t>
            </a:r>
            <a:r>
              <a:rPr lang="sk-SK" sz="2400" i="1" dirty="0" smtClean="0"/>
              <a:t>To, čo formuje, je život - vzhľadom na to, že sme neustále volaní na premenu srdca, naprávať naše správanie vo svetle evanjelia, silu  dostávame aj od bratov a sestier, ktorí spolu s nami kráčajú tou istou  cestou ako my...</a:t>
            </a:r>
          </a:p>
          <a:p>
            <a:pPr marL="0" indent="0">
              <a:buNone/>
            </a:pPr>
            <a:r>
              <a:rPr lang="sk-SK" sz="2400" i="1" dirty="0" smtClean="0"/>
              <a:t>   </a:t>
            </a:r>
            <a:r>
              <a:rPr lang="sk-SK" dirty="0" smtClean="0">
                <a:solidFill>
                  <a:schemeClr val="accent2"/>
                </a:solidFill>
              </a:rPr>
              <a:t>Trvalá formácia</a:t>
            </a:r>
          </a:p>
          <a:p>
            <a:pPr marL="0" indent="0">
              <a:buNone/>
            </a:pPr>
            <a:r>
              <a:rPr lang="sk-SK" dirty="0" smtClean="0"/>
              <a:t>-  každý salezián spolupracovník je pozvaný na proces vlastnej formácie počas celého života, na neustály rast, na prehlbovanie vlastného vnútorného života vo svetle Božieho slova a v súlade s PAŽ</a:t>
            </a:r>
            <a:endParaRPr lang="sk-SK" dirty="0">
              <a:solidFill>
                <a:schemeClr val="accent2"/>
              </a:solidFill>
            </a:endParaRPr>
          </a:p>
          <a:p>
            <a:pPr marL="0" indent="0">
              <a:buNone/>
            </a:pPr>
            <a:endParaRPr lang="sk-SK" sz="2400" dirty="0"/>
          </a:p>
        </p:txBody>
      </p:sp>
      <p:pic>
        <p:nvPicPr>
          <p:cNvPr id="4" name="Obrázok 3"/>
          <p:cNvPicPr>
            <a:picLocks noChangeAspect="1"/>
          </p:cNvPicPr>
          <p:nvPr/>
        </p:nvPicPr>
        <p:blipFill>
          <a:blip r:embed="rId2"/>
          <a:stretch>
            <a:fillRect/>
          </a:stretch>
        </p:blipFill>
        <p:spPr>
          <a:xfrm>
            <a:off x="8022692" y="128016"/>
            <a:ext cx="3921658" cy="2212848"/>
          </a:xfrm>
          <a:prstGeom prst="rect">
            <a:avLst/>
          </a:prstGeom>
          <a:ln>
            <a:noFill/>
          </a:ln>
          <a:effectLst>
            <a:softEdge rad="112500"/>
          </a:effectLst>
        </p:spPr>
      </p:pic>
    </p:spTree>
    <p:extLst>
      <p:ext uri="{BB962C8B-B14F-4D97-AF65-F5344CB8AC3E}">
        <p14:creationId xmlns:p14="http://schemas.microsoft.com/office/powerpoint/2010/main" val="169066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
            <a:ext cx="10515600" cy="1690688"/>
          </a:xfrm>
        </p:spPr>
        <p:txBody>
          <a:bodyPr/>
          <a:lstStyle/>
          <a:p>
            <a:r>
              <a:rPr lang="sk-SK" b="1" dirty="0" smtClean="0">
                <a:solidFill>
                  <a:schemeClr val="accent2"/>
                </a:solidFill>
              </a:rPr>
              <a:t>Prísľub</a:t>
            </a:r>
            <a:endParaRPr lang="sk-SK" b="1" dirty="0">
              <a:solidFill>
                <a:schemeClr val="accent2"/>
              </a:solidFill>
            </a:endParaRPr>
          </a:p>
        </p:txBody>
      </p:sp>
      <p:sp>
        <p:nvSpPr>
          <p:cNvPr id="3" name="Zástupný symbol obsahu 2"/>
          <p:cNvSpPr>
            <a:spLocks noGrp="1"/>
          </p:cNvSpPr>
          <p:nvPr>
            <p:ph idx="1"/>
          </p:nvPr>
        </p:nvSpPr>
        <p:spPr>
          <a:xfrm>
            <a:off x="838200" y="1536192"/>
            <a:ext cx="10515600" cy="5047488"/>
          </a:xfrm>
        </p:spPr>
        <p:txBody>
          <a:bodyPr>
            <a:normAutofit fontScale="92500"/>
          </a:bodyPr>
          <a:lstStyle/>
          <a:p>
            <a:r>
              <a:rPr lang="sk-SK" dirty="0" smtClean="0"/>
              <a:t> prvý </a:t>
            </a:r>
            <a:r>
              <a:rPr lang="sk-SK" b="1" i="1" dirty="0" smtClean="0"/>
              <a:t>cieľ</a:t>
            </a:r>
            <a:r>
              <a:rPr lang="sk-SK" dirty="0" smtClean="0"/>
              <a:t>, ku ktorému sa prichádza tak, že človek naplno vezme na vedomie záväzky vyplývajúce z príslušnosti k Združeniu a k saleziánskej rodine</a:t>
            </a:r>
          </a:p>
          <a:p>
            <a:endParaRPr lang="sk-SK" dirty="0" smtClean="0"/>
          </a:p>
          <a:p>
            <a:r>
              <a:rPr lang="sk-SK" dirty="0" smtClean="0"/>
              <a:t>to je </a:t>
            </a:r>
            <a:r>
              <a:rPr lang="sk-SK" b="1" i="1" dirty="0" smtClean="0"/>
              <a:t>okamih</a:t>
            </a:r>
            <a:r>
              <a:rPr lang="sk-SK" dirty="0" smtClean="0"/>
              <a:t>, v ktorom ašpirant verejným úkonom prijíma rozhodnutie angažovať sa</a:t>
            </a:r>
          </a:p>
          <a:p>
            <a:pPr marL="0" indent="0">
              <a:buNone/>
            </a:pPr>
            <a:endParaRPr lang="sk-SK" dirty="0"/>
          </a:p>
          <a:p>
            <a:r>
              <a:rPr lang="sk-SK" b="1" i="1" dirty="0" smtClean="0"/>
              <a:t>čin</a:t>
            </a:r>
            <a:r>
              <a:rPr lang="sk-SK" dirty="0" smtClean="0"/>
              <a:t> pokorného odovzdania sa Pánovi: každý ašpirant, hoci si je vedomý svojej krehkosti, dôveruje v Otcovo nekonečné milosrdenstvo, v Synovu spásonosnú lásku, v dary Ducha Svätého a v Máriin mocný príhovor</a:t>
            </a:r>
          </a:p>
          <a:p>
            <a:endParaRPr lang="sk-SK" dirty="0"/>
          </a:p>
          <a:p>
            <a:r>
              <a:rPr lang="sk-SK" dirty="0" smtClean="0"/>
              <a:t>radostné </a:t>
            </a:r>
            <a:r>
              <a:rPr lang="sk-SK" b="1" i="1" dirty="0" smtClean="0"/>
              <a:t>prežívanie</a:t>
            </a:r>
            <a:r>
              <a:rPr lang="sk-SK" dirty="0" smtClean="0"/>
              <a:t> zmyslu pre príslušnosť a pripravenosť slúžiť druhým</a:t>
            </a:r>
            <a:endParaRPr lang="sk-SK" dirty="0"/>
          </a:p>
        </p:txBody>
      </p:sp>
    </p:spTree>
    <p:extLst>
      <p:ext uri="{BB962C8B-B14F-4D97-AF65-F5344CB8AC3E}">
        <p14:creationId xmlns:p14="http://schemas.microsoft.com/office/powerpoint/2010/main" val="3035068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5592" y="2596261"/>
            <a:ext cx="10515600" cy="2122043"/>
          </a:xfrm>
        </p:spPr>
        <p:txBody>
          <a:bodyPr>
            <a:normAutofit/>
          </a:bodyPr>
          <a:lstStyle/>
          <a:p>
            <a:pPr algn="ctr"/>
            <a:r>
              <a:rPr lang="sk-SK" sz="4800" b="1" dirty="0" smtClean="0"/>
              <a:t>Hodnota príslušnosti</a:t>
            </a:r>
            <a:r>
              <a:rPr lang="sk-SK" dirty="0" smtClean="0"/>
              <a:t/>
            </a:r>
            <a:br>
              <a:rPr lang="sk-SK" dirty="0" smtClean="0"/>
            </a:br>
            <a:r>
              <a:rPr lang="sk-SK" dirty="0" smtClean="0"/>
              <a:t/>
            </a:r>
            <a:br>
              <a:rPr lang="sk-SK" dirty="0" smtClean="0"/>
            </a:br>
            <a:r>
              <a:rPr lang="sk-SK" sz="2400" dirty="0" smtClean="0"/>
              <a:t>článok 28</a:t>
            </a:r>
            <a:endParaRPr lang="sk-SK" sz="2400" dirty="0"/>
          </a:p>
        </p:txBody>
      </p:sp>
      <p:pic>
        <p:nvPicPr>
          <p:cNvPr id="5" name="Obrázok 4"/>
          <p:cNvPicPr>
            <a:picLocks noChangeAspect="1"/>
          </p:cNvPicPr>
          <p:nvPr/>
        </p:nvPicPr>
        <p:blipFill>
          <a:blip r:embed="rId2"/>
          <a:stretch>
            <a:fillRect/>
          </a:stretch>
        </p:blipFill>
        <p:spPr>
          <a:xfrm>
            <a:off x="4803267" y="310261"/>
            <a:ext cx="2000250" cy="2286000"/>
          </a:xfrm>
          <a:prstGeom prst="rect">
            <a:avLst/>
          </a:prstGeom>
        </p:spPr>
      </p:pic>
    </p:spTree>
    <p:extLst>
      <p:ext uri="{BB962C8B-B14F-4D97-AF65-F5344CB8AC3E}">
        <p14:creationId xmlns:p14="http://schemas.microsoft.com/office/powerpoint/2010/main" val="4054939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977</Words>
  <Application>Microsoft Office PowerPoint</Application>
  <PresentationFormat>Widescreen</PresentationFormat>
  <Paragraphs>70</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Bahnschrift Condensed</vt:lpstr>
      <vt:lpstr>Calibri</vt:lpstr>
      <vt:lpstr>Calibri Light</vt:lpstr>
      <vt:lpstr>Comic Sans MS</vt:lpstr>
      <vt:lpstr>Franklin Gothic Book</vt:lpstr>
      <vt:lpstr>Motív Office</vt:lpstr>
      <vt:lpstr>5.kapitola</vt:lpstr>
      <vt:lpstr>Príslušnosť k združeniu</vt:lpstr>
      <vt:lpstr>Cesta formácie</vt:lpstr>
      <vt:lpstr>Vstup do Združenia</vt:lpstr>
      <vt:lpstr>Článok 27.</vt:lpstr>
      <vt:lpstr>Rozhodnutie a príslušnosť </vt:lpstr>
      <vt:lpstr>Počiatočná a trvalá formácia</vt:lpstr>
      <vt:lpstr>Prísľub</vt:lpstr>
      <vt:lpstr>Hodnota príslušnosti  článok 28</vt:lpstr>
      <vt:lpstr>Čl.28</vt:lpstr>
      <vt:lpstr>Formálna príslušnosť</vt:lpstr>
      <vt:lpstr>Duchovná príslušnosť</vt:lpstr>
      <vt:lpstr>Príslušnosť k Združeniu</vt:lpstr>
      <vt:lpstr>Príslušnosť v praxi</vt:lpstr>
      <vt:lpstr>Ovocím naplno prežívanej príslušnosti je radosť: nie plytká a prchavá dobrá nálada, ale hlboká radosť, ktorá je zaštepená a vyrastá zo spoločne prežívanej viery, realizovanej činnosťou v prospech mladých.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Vstup do združenia</dc:title>
  <dc:creator>johnbacheson@gmail.com</dc:creator>
  <cp:lastModifiedBy>Orkuty, Stefan</cp:lastModifiedBy>
  <cp:revision>32</cp:revision>
  <dcterms:created xsi:type="dcterms:W3CDTF">2021-08-21T09:38:40Z</dcterms:created>
  <dcterms:modified xsi:type="dcterms:W3CDTF">2021-08-23T08:41:02Z</dcterms:modified>
  <cp:category>OPEN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systems-DocumentTagging.ClassificationMark.P00">
    <vt:lpwstr>&lt;ClassificationMark xmlns:xsi="http://www.w3.org/2001/XMLSchema-instance" xmlns:xsd="http://www.w3.org/2001/XMLSchema" margin="NaN" class="C0" owner="johnbacheson@gmail.com" position="BottomRight" marginX="0" marginY="0" classifiedOn="2021-08-23T10:3</vt:lpwstr>
  </property>
  <property fmtid="{D5CDD505-2E9C-101B-9397-08002B2CF9AE}" pid="3" name="tsystems-DocumentTagging.ClassificationMark.P01">
    <vt:lpwstr>1:22.3769922+02:00" showPrintedBy="false" showPrintDate="false" language="en" ApplicationVersion="Microsoft PowerPoint, 16.0" addinVersion="5.10.4.12" template="Default"&gt;&lt;history bulk="false" class="OPEN " code="C0" user="Orkuty, Stefan" date="2021-0</vt:lpwstr>
  </property>
  <property fmtid="{D5CDD505-2E9C-101B-9397-08002B2CF9AE}" pid="4" name="tsystems-DocumentTagging.ClassificationMark.P02">
    <vt:lpwstr>8-23T10:31:22.5525297+02:00" /&gt;&lt;recipients /&gt;&lt;documentOwners /&gt;&lt;/ClassificationMark&gt;</vt:lpwstr>
  </property>
  <property fmtid="{D5CDD505-2E9C-101B-9397-08002B2CF9AE}" pid="5" name="tsystems-DocumentTagging.ClassificationMark">
    <vt:lpwstr>￼PARTS:3</vt:lpwstr>
  </property>
  <property fmtid="{D5CDD505-2E9C-101B-9397-08002B2CF9AE}" pid="6" name="tsystems-DocumentClasification">
    <vt:lpwstr>OPEN </vt:lpwstr>
  </property>
  <property fmtid="{D5CDD505-2E9C-101B-9397-08002B2CF9AE}" pid="7" name="tsystems-DLP">
    <vt:lpwstr>tsystems-DLP:TAG_SEC_C0</vt:lpwstr>
  </property>
</Properties>
</file>