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7"/>
  </p:notesMasterIdLst>
  <p:sldIdLst>
    <p:sldId id="260" r:id="rId2"/>
    <p:sldId id="276" r:id="rId3"/>
    <p:sldId id="265" r:id="rId4"/>
    <p:sldId id="290" r:id="rId5"/>
    <p:sldId id="291" r:id="rId6"/>
    <p:sldId id="278" r:id="rId7"/>
    <p:sldId id="279" r:id="rId8"/>
    <p:sldId id="280" r:id="rId9"/>
    <p:sldId id="281" r:id="rId10"/>
    <p:sldId id="284" r:id="rId11"/>
    <p:sldId id="285" r:id="rId12"/>
    <p:sldId id="287" r:id="rId13"/>
    <p:sldId id="292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31" autoAdjust="0"/>
  </p:normalViewPr>
  <p:slideViewPr>
    <p:cSldViewPr snapToGrid="0">
      <p:cViewPr varScale="1">
        <p:scale>
          <a:sx n="83" d="100"/>
          <a:sy n="83" d="100"/>
        </p:scale>
        <p:origin x="82" y="67"/>
      </p:cViewPr>
      <p:guideLst/>
    </p:cSldViewPr>
  </p:slideViewPr>
  <p:outlineViewPr>
    <p:cViewPr>
      <p:scale>
        <a:sx n="33" d="100"/>
        <a:sy n="33" d="100"/>
      </p:scale>
      <p:origin x="0" y="-27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A33A7-8B91-43C6-AAE1-A4ED5F78D664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0EA34-370D-45CD-8A76-D338B289A1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46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EA34-370D-45CD-8A76-D338B289A12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719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91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938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175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00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292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97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957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525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05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34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72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0C8591-3EC7-4EF4-BEC3-DBF14AAE3C7C}" type="datetimeFigureOut">
              <a:rPr lang="sk-SK" smtClean="0"/>
              <a:t>1.2.2022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649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edia.prasc@gmail.com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8540" y="1300786"/>
            <a:ext cx="8689976" cy="1857282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Projekt apoštolského života ASC</a:t>
            </a:r>
            <a:r>
              <a:rPr lang="sk-SK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sk-SK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sk-SK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Štatút</a:t>
            </a:r>
            <a:br>
              <a:rPr lang="sk-SK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sk-SK" sz="40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VI. Kapitola </a:t>
            </a:r>
            <a:endParaRPr lang="sk-SK" sz="4000" u="sng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type="subTitle" idx="1"/>
          </p:nvPr>
        </p:nvSpPr>
        <p:spPr>
          <a:xfrm>
            <a:off x="208540" y="3547531"/>
            <a:ext cx="8689976" cy="1371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Organizácia združenia</a:t>
            </a:r>
          </a:p>
          <a:p>
            <a:pPr marL="0" indent="0" algn="ctr">
              <a:buNone/>
            </a:pPr>
            <a:r>
              <a:rPr 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téma ASC </a:t>
            </a:r>
            <a:r>
              <a:rPr 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Február 2022</a:t>
            </a:r>
            <a:endParaRPr lang="sk-SK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1800" b="1" dirty="0">
                <a:solidFill>
                  <a:schemeClr val="bg1"/>
                </a:solidFill>
              </a:rPr>
              <a:t/>
            </a:r>
            <a:br>
              <a:rPr lang="sk-SK" sz="1800" b="1" dirty="0">
                <a:solidFill>
                  <a:schemeClr val="bg1"/>
                </a:solidFill>
              </a:rPr>
            </a:br>
            <a:endParaRPr lang="sk-SK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sk-SK" sz="1600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Článok 34:</a:t>
            </a:r>
            <a:r>
              <a:rPr lang="sk-SK" b="1" dirty="0" smtClean="0"/>
              <a:t> </a:t>
            </a:r>
            <a:r>
              <a:rPr lang="sk-SK" b="1" dirty="0"/>
              <a:t>Pružná </a:t>
            </a:r>
            <a:r>
              <a:rPr lang="sk-SK" b="1" dirty="0" smtClean="0"/>
              <a:t>organizácia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886692"/>
            <a:ext cx="7832437" cy="5015344"/>
          </a:xfrm>
        </p:spPr>
        <p:txBody>
          <a:bodyPr>
            <a:normAutofit/>
          </a:bodyPr>
          <a:lstStyle/>
          <a:p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Oblasť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ktorá má najväčšiu dôležitosť, keďže od nej závisí vitalita Združenia, je miestne stredisko</a:t>
            </a: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4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Iné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orgány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vyššej úrovni (provinciálnej a svetovej)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jestvujú preto, aby mu slúžili: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podnecujú ho, posilňujú a pomáhajú mu na jeho ceste a podporujú jeho spoločenstvo s celým Združením, s inými skupinami saleziánskej rodiny atď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Samotným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zmyslom organizačných štruktúr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miestnej, provinciálnej a svetovej úrovni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služba jednote a spoločenstvu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Združenia saleziánov spolupracovníkov, pracovníkov v Pánovej vinici,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sa saleziánske poslanie vo svete stalo konkrétnym a účinným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702660" y="2115127"/>
            <a:ext cx="7832725" cy="282769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Združenie </a:t>
            </a: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(...) zveruje </a:t>
            </a:r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svoje riadenie a animovanie miestnym, provinciálnym radám a svetovej rade, do ktorých patria aj rehoľníci, menovaní do miestnych a provinciálnych rád provinciálmi a provinciálkami, a do svetovej rady hlavným </a:t>
            </a: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predstaveným.</a:t>
            </a:r>
            <a:b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     Právne </a:t>
            </a:r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zastupovanie Združenia je zverené koordinátorovi príslušnej rady</a:t>
            </a: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0630" y="1049180"/>
            <a:ext cx="2952100" cy="4169370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Článok 35:</a:t>
            </a:r>
            <a:r>
              <a:rPr lang="sk-SK" sz="3600" b="1" dirty="0" smtClean="0"/>
              <a:t> </a:t>
            </a:r>
            <a:r>
              <a:rPr lang="sk-SK" sz="3600" b="1" dirty="0"/>
              <a:t>Riadenie a animovanie na miestnej, provinciálnej a svetovej </a:t>
            </a:r>
            <a:r>
              <a:rPr lang="sk-SK" sz="3600" b="1" dirty="0" smtClean="0"/>
              <a:t>úrovni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324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Článok 35:</a:t>
            </a:r>
            <a:r>
              <a:rPr lang="sk-SK" b="1" dirty="0" smtClean="0"/>
              <a:t> </a:t>
            </a:r>
            <a:r>
              <a:rPr lang="sk-SK" b="1" dirty="0"/>
              <a:t>Riadenie a animovanie na miestnej, provinciálnej a svetovej </a:t>
            </a:r>
            <a:r>
              <a:rPr lang="sk-SK" b="1" dirty="0" smtClean="0"/>
              <a:t>úrovni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886692"/>
            <a:ext cx="7832437" cy="501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Koordinátor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príslušnej rady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Jeho základným cieľom je pomáhať Združeniu v raste a vo vyzrievaní: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spoločenstve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duchovnom živote,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saleziánskom poslaní.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hlavných úlohách koordinátora komentár okrem iného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uvádza: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Zabezpečuje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aby vo všetkých výchovných ponukách bol jasný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zmysel existencie Združenia saleziánov spolupracovníkov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spása najchudobnejšej mládeže</a:t>
            </a: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1647072"/>
          </a:xfrm>
        </p:spPr>
        <p:txBody>
          <a:bodyPr/>
          <a:lstStyle/>
          <a:p>
            <a:pPr algn="ctr"/>
            <a:r>
              <a:rPr lang="sk-SK" dirty="0" smtClean="0"/>
              <a:t>Aktivity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59037" y="654133"/>
            <a:ext cx="3474720" cy="807720"/>
          </a:xfrm>
        </p:spPr>
        <p:txBody>
          <a:bodyPr>
            <a:normAutofit/>
          </a:bodyPr>
          <a:lstStyle/>
          <a:p>
            <a:r>
              <a:rPr lang="sk-SK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Poďakuj sa svojej MR</a:t>
            </a:r>
            <a:endParaRPr lang="en-GB" sz="2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84070" y="1007301"/>
            <a:ext cx="3749687" cy="3794084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čom vidíš bohatstvo svojej miestnej rady? Čo si vážiš na vašich radcoch?</a:t>
            </a:r>
          </a:p>
          <a:p>
            <a:pPr marL="0" indent="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 Pošli niekomu z MR správu /  email / list / zatelefonuj a prejav svoju vďačnosť za jeho službu.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146470" y="654133"/>
            <a:ext cx="3737838" cy="813171"/>
          </a:xfrm>
        </p:spPr>
        <p:txBody>
          <a:bodyPr>
            <a:normAutofit/>
          </a:bodyPr>
          <a:lstStyle/>
          <a:p>
            <a:r>
              <a:rPr lang="sk-SK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Tvoj vzor služby</a:t>
            </a:r>
            <a:endParaRPr lang="en-GB" sz="2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146470" y="1007300"/>
            <a:ext cx="3737838" cy="3712482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Kto z tvojho okolia a čím ťa inšpiruje, či povzbudzuje v tvojej službe? </a:t>
            </a:r>
            <a:r>
              <a:rPr lang="sk-SK" sz="3200" i="1" baseline="-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Nemusí to byť hneď matka Tereza ;-)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 Podeľme sa a zahrňme  ich do našej modlitby</a:t>
            </a:r>
            <a:endParaRPr lang="en-GB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4" descr="Don Bosco (2004) | Galéria - Z filmu | ČSFD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3334327"/>
            <a:ext cx="3778952" cy="2519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Aktivita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67912" y="2649186"/>
            <a:ext cx="3474720" cy="80772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Bonusová úloha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92945" y="3556536"/>
            <a:ext cx="7610764" cy="2327028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Nakresli portrét / karikatúru svojho koordinátora/ky a pošli na </a:t>
            </a:r>
            <a:r>
              <a:rPr lang="sk-SK" sz="2400" dirty="0" smtClean="0">
                <a:hlinkClick r:id="rId2"/>
              </a:rPr>
              <a:t>media.prasc@gmail.com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 Diela budú uverejnené v spoločnom článku na stránke združenia (bez nároku na honorár)</a:t>
            </a: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 descr="Karikaturista na svadbu, karikatura z fot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32" y="1020466"/>
            <a:ext cx="1892589" cy="2536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2542309"/>
          </a:xfrm>
        </p:spPr>
        <p:txBody>
          <a:bodyPr/>
          <a:lstStyle/>
          <a:p>
            <a:pPr algn="ctr"/>
            <a:r>
              <a:rPr lang="sk-SK" dirty="0" smtClean="0"/>
              <a:t>Ďalšie otázky na diskusiu: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570645" y="748145"/>
            <a:ext cx="8115229" cy="5292436"/>
          </a:xfr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Ako je to s mojou otvorenosťou voči službe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združení? Ktoré dary ochotne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ponúkam?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prežívam svoje povolanie vo svetle skutočnosti, že Boh nepovoláva schopných, ale uschopňuje povolaných?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Ako člen rady na niektorej úrovni (MR, PR, SR) ako reflektujem uvedené prvky služby v mojej pridelenej úlohe radcu?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je to s mojimi odpoveďami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ponuky a otázky, ktoré prichádzajú skrz miestnu radu emailom, skrze stretko,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 by som si mal vybrať jednu vec, ktorú zmením na svojom postoji, vo svojej realite voči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združeniu,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stredisku, miestnej rade, čo by to bolo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Ako svojmu koordinátorovi napomáham,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vo všetkých výchovných ponukách bol jasný zmysel existencie Združenia saleziánov spolupracovníkov: spása najchudobnejšej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mládeže?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436" y="1123837"/>
            <a:ext cx="2987965" cy="4601183"/>
          </a:xfrm>
        </p:spPr>
        <p:txBody>
          <a:bodyPr/>
          <a:lstStyle/>
          <a:p>
            <a:pPr algn="ctr"/>
            <a:r>
              <a:rPr lang="sk-SK" dirty="0" smtClean="0"/>
              <a:t>Obsah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6142950" cy="512064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Božie Slovo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Úvod do témy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Organizácia zruženia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Článok 33</a:t>
            </a:r>
          </a:p>
          <a:p>
            <a:pPr lvl="1"/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Dôvody organizácie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Článok 34</a:t>
            </a:r>
          </a:p>
          <a:p>
            <a:pPr lvl="1"/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Pružná organizácia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Článok 35</a:t>
            </a:r>
          </a:p>
          <a:p>
            <a:pPr lvl="1"/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Riadenie a animovanie na miestnej, provinciálnej a svetovej úrovni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Aktivity (aj bonusová)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Otázky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7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903083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Božie Slovo</a:t>
            </a:r>
            <a:endParaRPr lang="sk-SK" sz="4000" dirty="0">
              <a:solidFill>
                <a:schemeClr val="accent3">
                  <a:lumMod val="20000"/>
                  <a:lumOff val="8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084320" y="846745"/>
            <a:ext cx="7665720" cy="3245195"/>
          </a:xfrm>
        </p:spPr>
        <p:txBody>
          <a:bodyPr>
            <a:normAutofit/>
          </a:bodyPr>
          <a:lstStyle/>
          <a:p>
            <a:pPr marL="539750" indent="-53975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Podľa toho, kto aký dar dostal, slúžte si navzájom </a:t>
            </a: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ako dobrí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správcovia mnohotvárnej Božej milosti</a:t>
            </a: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 </a:t>
            </a: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1Pt 4,10</a:t>
            </a:r>
          </a:p>
          <a:p>
            <a:pPr marL="539750" indent="-539750">
              <a:buNone/>
            </a:pP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Viete, že tí, ktorých pokladajú za vládcov národov, panujú nad nimi a ich veľmoži majú nad nimi moc. Medzi vami to tak nebude. Ale kto sa bude chcieť stať medzi vami veľkým, bude vaším služobníkom. A kto bude chcieť byť medzi vami prvý, bude sluhom všetkých‛ (...)“ 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(Mk 10, 35 – 45). 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9052" y="4297074"/>
            <a:ext cx="6557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>
              <a:buNone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Otázky na zamyslenie:</a:t>
            </a:r>
          </a:p>
          <a:p>
            <a:pPr marL="539750" indent="-539750">
              <a:buNone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Aký dar som dostal na službu?</a:t>
            </a:r>
          </a:p>
          <a:p>
            <a:pPr marL="539750" indent="-539750">
              <a:buNone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Ako prejavujem svoju vďačnosť za prijaté dary?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39750" indent="-539750">
              <a:buNone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Ako to má byť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„medzi nami“?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Don Bosco: Guida TV, Trama e Cast - TV Sorrisi e Canzon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3214256"/>
            <a:ext cx="4132964" cy="25899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415634"/>
            <a:ext cx="7832437" cy="593898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Ježiš doširoka roztvára rozdiel medzi Svetom a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Cirkvou: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„Medzi vami to tak nebude.“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Veľkí ľudia tohto sveta panujú nad inými...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myslia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si, že budú vládnuť silou... Medzi vami nech to tak nie je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Svätosť nie je zhasnutá vášeň, ale vášeň premenená: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kto chce byť veľký, nech sa stane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služobníkom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nie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prejav zbabelosti, ale ako zázrak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odvahy.</a:t>
            </a:r>
          </a:p>
          <a:p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Obávame sa,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že služba je nepriateľom šťastia, že si vyžaduje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obrovskú námahu a obetu. Porovnávame sa kto ako „slúži“. Očakávame, koho služba „zastihne“ ... a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predsa výraz sluha je najprekvapujúcejším zo všetkých slov, ktorými Ježiš definoval sám seba: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„Neprišiel som, aby som sa dal obsluhovať, ale aby som slúžil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8627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811643"/>
          </a:xfrm>
        </p:spPr>
        <p:txBody>
          <a:bodyPr/>
          <a:lstStyle/>
          <a:p>
            <a:pPr algn="ctr"/>
            <a:r>
              <a:rPr lang="sk-SK" dirty="0" smtClean="0"/>
              <a:t>Úvod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899160"/>
            <a:ext cx="7832437" cy="2343026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Sú to slová, ktoré nám spôsobujú závrat - sluha je meno Boha?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Boh je môj služobník! Je sluhom všetkých! 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Cirkev nie je štát alebo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svetská organizácia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hovorieval Pavol VI.: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“Cirkev je služobníčkou ľudstva“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Kľúčovým slovom celej tejto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kapitoly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služba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1677" y="3722243"/>
            <a:ext cx="7130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Celá štruktúra a rôzne úrovne riadenia a animovania sú /majú byť/ v službe členom Združenia.</a:t>
            </a:r>
            <a:endParaRPr lang="en-GB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Pope washes feet of 12 prisoners on Holy Thursd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" y="3272344"/>
            <a:ext cx="3724252" cy="2482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2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274455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Článok 33:</a:t>
            </a:r>
            <a:r>
              <a:rPr lang="sk-SK" sz="3600" b="1" dirty="0" smtClean="0"/>
              <a:t> </a:t>
            </a:r>
            <a:r>
              <a:rPr lang="sk-SK" sz="3600" b="1" dirty="0"/>
              <a:t>Dôvody organizácie 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36655" y="1191493"/>
            <a:ext cx="6931133" cy="3980872"/>
          </a:xfr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Saleziáni spolupracovníci, povolaní prežívať svoje apoštolské povolanie v spoločnosti a v Cirkvi, majú primeranú organizačnú štruktúru. Združenie, ktorého sú členmi, je prostriedkom, aby poslanie a spoločenstvo prežívali podľa tohto Projektu apoštolského života</a:t>
            </a: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sk-SK" sz="2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k-SK" sz="2400" dirty="0">
                <a:solidFill>
                  <a:schemeClr val="accent3">
                    <a:lumMod val="75000"/>
                  </a:schemeClr>
                </a:solidFill>
              </a:rPr>
              <a:t>Don Bosco chcel, aby táto organizácia bola úzko spojená s miestnymi situáciami a v službe miestnym cirkvám.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150" name="Picture 6" descr="Don Bosco (2004) | Galéria - Z filmu | ČSFD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" y="3805382"/>
            <a:ext cx="4034270" cy="2689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1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Článok 33:</a:t>
            </a:r>
            <a:r>
              <a:rPr lang="sk-SK" b="1" dirty="0" smtClean="0"/>
              <a:t> </a:t>
            </a:r>
            <a:r>
              <a:rPr lang="sk-SK" b="1" dirty="0"/>
              <a:t>Dôvody organizácie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748146"/>
            <a:ext cx="7832437" cy="5366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Duch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cieľ organizácie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Spoločenstvo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spája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saleziánov spolupracovníkov medzi sebou vo všetkom, čo sa týka života v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Združení.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Spolupráca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nutne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vyžaduje organizáciu. Štruktúry takého združenia sú zriadené práve preto,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uľahčili dosahovanie cieľov samotného Združenia. 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Toto 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spoločenstvo a spolupráca sa konkrétne prejavuje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podstatnou ochotou prežívať s inými bratmi a sestrami niektoré nenahraditeľné chvíle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ktoré sú naplánované v Pravidlách, a ochotou, akú apoštolskému angažovaniu umožnia podmienky vo vlastnej práci i v rodine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 Preto 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organizmus musí podnecovať, koordinovať a podporovať </a:t>
            </a:r>
            <a:r>
              <a:rPr lang="sk-SK" sz="24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ochotu 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svojich členov</a:t>
            </a: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Článok 33:</a:t>
            </a:r>
            <a:r>
              <a:rPr lang="sk-SK" b="1" dirty="0" smtClean="0"/>
              <a:t> </a:t>
            </a:r>
            <a:r>
              <a:rPr lang="sk-SK" b="1" dirty="0"/>
              <a:t>Dôvody organizácie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13017" y="886692"/>
            <a:ext cx="7832437" cy="501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Organizačný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aspekt Združenia vo svetle Učiteľského úradu Cirkvi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Katolícke organizácie sa odvolávajú na autoritatívne vyjadrenia Druhého vatikánskeho koncilu, obsiahnuté v dekréte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Apostolicam </a:t>
            </a:r>
            <a:r>
              <a:rPr lang="sk-SK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actuositatem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Združenia, ktorých cieľom je spoločná apoštolská činnosť, sú oporou pre svojich členov, vychovávajú ich pre apoštolát a náležite zlaďujú a usmerňujú ich apoštolské úsilie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takže sa dá od nich očakávať omnoho hojnejšie ovocie, ako keby ich uskutočňovali jednotlivci, každý osobitne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 (AA, 18c). </a:t>
            </a: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Medzi týmito združeniami si zasluhujú pozornosť na prvom mieste tie, ktoré </a:t>
            </a:r>
            <a:r>
              <a:rPr lang="sk-SK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napomáhajú a zdôrazňujú čo najužšie spojenie medzi praktickým životom členov a ich vierou</a:t>
            </a:r>
            <a:r>
              <a:rPr lang="sk-SK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 (AA, 19b). </a:t>
            </a: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761832"/>
            <a:ext cx="2834640" cy="1627913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Článok 34:</a:t>
            </a:r>
            <a:r>
              <a:rPr lang="sk-SK" sz="3600" b="1" dirty="0" smtClean="0"/>
              <a:t> </a:t>
            </a:r>
            <a:r>
              <a:rPr lang="sk-SK" sz="3600" b="1" dirty="0"/>
              <a:t>Pružná </a:t>
            </a:r>
            <a:r>
              <a:rPr lang="sk-SK" sz="3600" b="1" dirty="0" smtClean="0"/>
              <a:t>organizácia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137891" y="1634836"/>
            <a:ext cx="7296918" cy="3381129"/>
          </a:xfr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Združenie, verné vôli zakladateľa, má pružnú a funkčnú štruktúru založenú na troch úrovniach riadenia: miestnej, provinciálnej a svetovej. 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Touto </a:t>
            </a:r>
            <a:r>
              <a:rPr lang="sk-SK" sz="2400" i="1" dirty="0">
                <a:solidFill>
                  <a:schemeClr val="accent3">
                    <a:lumMod val="75000"/>
                  </a:schemeClr>
                </a:solidFill>
              </a:rPr>
              <a:t>organizáciou zabezpečuje účinnosť svojho pôsobenia v danom prostredí a otvorenosť voči univerzálnosti spoločenstva a poslania</a:t>
            </a:r>
            <a:r>
              <a:rPr lang="sk-SK" sz="24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1086</TotalTime>
  <Words>1192</Words>
  <Application>Microsoft Office PowerPoint</Application>
  <PresentationFormat>Widescreen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Bahnschrift Condensed</vt:lpstr>
      <vt:lpstr>Calibri</vt:lpstr>
      <vt:lpstr>Corbel</vt:lpstr>
      <vt:lpstr>Wingdings 2</vt:lpstr>
      <vt:lpstr>Frame</vt:lpstr>
      <vt:lpstr>Projekt apoštolského života ASC Štatút VI. Kapitola </vt:lpstr>
      <vt:lpstr>Obsah</vt:lpstr>
      <vt:lpstr>Božie Slovo</vt:lpstr>
      <vt:lpstr>Úvod</vt:lpstr>
      <vt:lpstr>Úvod</vt:lpstr>
      <vt:lpstr>Článok 33: Dôvody organizácie  </vt:lpstr>
      <vt:lpstr>Článok 33: Dôvody organizácie  </vt:lpstr>
      <vt:lpstr>Článok 33: Dôvody organizácie  </vt:lpstr>
      <vt:lpstr>Článok 34: Pružná organizácia</vt:lpstr>
      <vt:lpstr>Článok 34: Pružná organizácia</vt:lpstr>
      <vt:lpstr>Článok 35: Riadenie a animovanie na miestnej, provinciálnej a svetovej úrovni</vt:lpstr>
      <vt:lpstr>Článok 35: Riadenie a animovanie na miestnej, provinciálnej a svetovej úrovni</vt:lpstr>
      <vt:lpstr>Aktivity</vt:lpstr>
      <vt:lpstr>Aktivita</vt:lpstr>
      <vt:lpstr>Ďalšie otázky na diskusiu: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do združenia</dc:title>
  <dc:creator>Martina Chvostalova</dc:creator>
  <cp:lastModifiedBy>Orkuty, Stefan</cp:lastModifiedBy>
  <cp:revision>104</cp:revision>
  <dcterms:created xsi:type="dcterms:W3CDTF">2021-08-21T09:38:40Z</dcterms:created>
  <dcterms:modified xsi:type="dcterms:W3CDTF">2022-02-01T20:54:19Z</dcterms:modified>
  <cp:category>OPEN 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systems-DocumentTagging.ClassificationMark.P00">
    <vt:lpwstr>&lt;ClassificationMark xmlns:xsi="http://www.w3.org/2001/XMLSchema-instance" xmlns:xsd="http://www.w3.org/2001/XMLSchema" margin="NaN" class="C0" owner="johnbacheson@gmail.com" position="BottomRight" marginX="0" marginY="0" classifiedOn="2021-08-23T10:3</vt:lpwstr>
  </property>
  <property fmtid="{D5CDD505-2E9C-101B-9397-08002B2CF9AE}" pid="3" name="tsystems-DocumentTagging.ClassificationMark.P01">
    <vt:lpwstr>1:22.3769922+02:00" showPrintedBy="false" showPrintDate="false" language="en" ApplicationVersion="Microsoft PowerPoint, 16.0" addinVersion="5.10.4.12" template="Default"&gt;&lt;history bulk="false" class="OPEN " code="C0" user="Orkuty, Stefan" date="2021-0</vt:lpwstr>
  </property>
  <property fmtid="{D5CDD505-2E9C-101B-9397-08002B2CF9AE}" pid="4" name="tsystems-DocumentTagging.ClassificationMark.P02">
    <vt:lpwstr>8-23T10:31:22.5525297+02:00" /&gt;&lt;recipients /&gt;&lt;documentOwners /&gt;&lt;/ClassificationMark&gt;</vt:lpwstr>
  </property>
  <property fmtid="{D5CDD505-2E9C-101B-9397-08002B2CF9AE}" pid="5" name="tsystems-DocumentTagging.ClassificationMark">
    <vt:lpwstr>￼PARTS:3</vt:lpwstr>
  </property>
  <property fmtid="{D5CDD505-2E9C-101B-9397-08002B2CF9AE}" pid="6" name="tsystems-DocumentClasification">
    <vt:lpwstr>OPEN </vt:lpwstr>
  </property>
  <property fmtid="{D5CDD505-2E9C-101B-9397-08002B2CF9AE}" pid="7" name="tsystems-DLP">
    <vt:lpwstr>tsystems-DLP:TAG_SEC_C0</vt:lpwstr>
  </property>
</Properties>
</file>