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5" r:id="rId3"/>
    <p:sldId id="266" r:id="rId4"/>
    <p:sldId id="270" r:id="rId5"/>
    <p:sldId id="271" r:id="rId6"/>
    <p:sldId id="272" r:id="rId7"/>
    <p:sldId id="267" r:id="rId8"/>
    <p:sldId id="268" r:id="rId9"/>
    <p:sldId id="273" r:id="rId10"/>
    <p:sldId id="269" r:id="rId11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21.9.2021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5745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21.9.2021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0126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21.9.2021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1613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21.9.2021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1257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21.9.2021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6337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21.9.2021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632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21.9.2021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51145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21.9.2021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1680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21.9.2021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99680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21.9.2021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487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21.9.2021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47319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C8591-3EC7-4EF4-BEC3-DBF14AAE3C7C}" type="datetimeFigureOut">
              <a:rPr lang="sk-SK" smtClean="0"/>
              <a:t>21.9.2021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83320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3575"/>
          </a:xfrm>
        </p:spPr>
        <p:txBody>
          <a:bodyPr>
            <a:normAutofit fontScale="90000"/>
          </a:bodyPr>
          <a:lstStyle/>
          <a:p>
            <a:pPr algn="ctr"/>
            <a:r>
              <a:rPr lang="sk-SK" dirty="0"/>
              <a:t>5.kapitola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76654" y="1028700"/>
            <a:ext cx="10515600" cy="47060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4000" dirty="0">
                <a:solidFill>
                  <a:schemeClr val="accent2">
                    <a:lumMod val="75000"/>
                  </a:schemeClr>
                </a:solidFill>
                <a:latin typeface="Bahnschrift Condensed" panose="020B0502040204020203" pitchFamily="34" charset="0"/>
              </a:rPr>
              <a:t>PRÍSLUŠNOS</a:t>
            </a:r>
            <a:r>
              <a:rPr lang="sk-SK" sz="4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Ť</a:t>
            </a:r>
            <a:r>
              <a:rPr lang="sk-SK" sz="4000" dirty="0">
                <a:solidFill>
                  <a:schemeClr val="accent2">
                    <a:lumMod val="75000"/>
                  </a:schemeClr>
                </a:solidFill>
                <a:latin typeface="Bahnschrift Condensed" panose="020B0502040204020203" pitchFamily="34" charset="0"/>
              </a:rPr>
              <a:t> K ZDRUŽENIU A FORMÁCIA SALEZIÁNOV SPOLUPRACOVNÍKOV</a:t>
            </a:r>
          </a:p>
          <a:p>
            <a:pPr marL="0" indent="0" algn="ctr">
              <a:buNone/>
            </a:pPr>
            <a:endParaRPr lang="sk-SK" sz="48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sk-SK" sz="4800" dirty="0">
                <a:solidFill>
                  <a:schemeClr val="accent4">
                    <a:lumMod val="75000"/>
                  </a:schemeClr>
                </a:solidFill>
              </a:rPr>
              <a:t>FA téma ASC október 2021</a:t>
            </a:r>
          </a:p>
          <a:p>
            <a:pPr marL="0" indent="0" algn="ctr">
              <a:buNone/>
            </a:pPr>
            <a:r>
              <a:rPr lang="sk-SK" sz="3900" dirty="0">
                <a:solidFill>
                  <a:schemeClr val="accent1">
                    <a:lumMod val="50000"/>
                  </a:schemeClr>
                </a:solidFill>
              </a:rPr>
              <a:t>Čl. 29 </a:t>
            </a:r>
            <a:br>
              <a:rPr lang="sk-SK" sz="4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sk-SK" sz="4300" b="1" dirty="0">
                <a:solidFill>
                  <a:schemeClr val="accent1">
                    <a:lumMod val="50000"/>
                  </a:schemeClr>
                </a:solidFill>
              </a:rPr>
              <a:t>Zodpovednosť za formáciu a formačné iniciatívy</a:t>
            </a:r>
          </a:p>
          <a:p>
            <a:pPr marL="0" indent="0" algn="ctr">
              <a:buNone/>
            </a:pPr>
            <a:endParaRPr lang="sk-SK" sz="4300" b="1" dirty="0">
              <a:solidFill>
                <a:schemeClr val="accent2">
                  <a:lumMod val="75000"/>
                </a:schemeClr>
              </a:solidFill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2670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25E94-65F1-4155-9955-5505B5D99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515408"/>
          </a:xfrm>
        </p:spPr>
        <p:txBody>
          <a:bodyPr>
            <a:normAutofit fontScale="90000"/>
          </a:bodyPr>
          <a:lstStyle/>
          <a:p>
            <a:r>
              <a:rPr lang="sk-SK" sz="3600" b="1" dirty="0">
                <a:solidFill>
                  <a:prstClr val="black"/>
                </a:solidFill>
              </a:rPr>
              <a:t>Apoštolská</a:t>
            </a:r>
            <a:r>
              <a:rPr lang="sk-SK" sz="3200" b="1" dirty="0">
                <a:solidFill>
                  <a:prstClr val="black"/>
                </a:solidFill>
              </a:rPr>
              <a:t> exhortácia pápeža Františka </a:t>
            </a:r>
            <a:r>
              <a:rPr lang="sk-SK" sz="3200" b="1" dirty="0" err="1">
                <a:solidFill>
                  <a:prstClr val="black"/>
                </a:solidFill>
              </a:rPr>
              <a:t>Evangelii</a:t>
            </a:r>
            <a:r>
              <a:rPr lang="sk-SK" sz="3200" b="1" dirty="0">
                <a:solidFill>
                  <a:prstClr val="black"/>
                </a:solidFill>
              </a:rPr>
              <a:t> gaudium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4DD5394-075D-4880-A6B4-748C1DDBE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82035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sk-SK" i="1" dirty="0"/>
              <a:t>171. Viac než kedykoľvek predtým dnes potrebujeme mužov a ženy, ktorí vďaka svojej skúsenosti sprevádzania vedia, ako napredovať; s dôrazom na </a:t>
            </a:r>
            <a:r>
              <a:rPr lang="sk-SK" i="1" u="sng" dirty="0"/>
              <a:t>rozvahu, schopnosť chápať, umenie čakať a ochotu počúvať Ducha, aby sme spoločne ochránili ovce, ktoré nám boli zverené</a:t>
            </a:r>
            <a:r>
              <a:rPr lang="sk-SK" i="1" dirty="0"/>
              <a:t>, od vlkov snažiacich sa rozdeliť stádo. </a:t>
            </a:r>
            <a:r>
              <a:rPr lang="sk-SK" i="1" u="sng" dirty="0"/>
              <a:t>Potrebujeme sa cvičiť v umení počúvať, ktorého obsahom je viac než len schopnosť počuť.</a:t>
            </a:r>
            <a:r>
              <a:rPr lang="sk-SK" i="1" dirty="0"/>
              <a:t> Prvá vec v komunikácii s druhým je práve </a:t>
            </a:r>
            <a:r>
              <a:rPr lang="sk-SK" i="1" u="sng" dirty="0"/>
              <a:t>schopnosť srdca umožňujúca blízkosť, bez ktorej niet skutočného duchovného stretnutia</a:t>
            </a:r>
            <a:r>
              <a:rPr lang="sk-SK" i="1" dirty="0"/>
              <a:t>. 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sk-SK" i="1" dirty="0"/>
              <a:t>Počúvanie nám pomáha nájsť vhodné gesto a slovo, ktoré nás prinúti opustiť pokojnú pozíciu divákov. Len na základe tohto úctivého počúvania, ktoré je schopné súcitu, možno objaviť cesty autentického rastu, obnoviť túžbu po kresťanskom ideáli a snahu naplno zodpovedať Božej láske, ako aj dychtivosť rozvíjať to najlepšie, čo Boh zasial do života človeka. 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sk-SK" i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15386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600" b="1" dirty="0">
                <a:solidFill>
                  <a:schemeClr val="accent1">
                    <a:lumMod val="50000"/>
                  </a:schemeClr>
                </a:solidFill>
              </a:rPr>
              <a:t>Čl. 29 </a:t>
            </a:r>
            <a:br>
              <a:rPr lang="sk-SK" sz="36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sk-SK" sz="3600" b="1" dirty="0">
                <a:solidFill>
                  <a:schemeClr val="accent1">
                    <a:lumMod val="50000"/>
                  </a:schemeClr>
                </a:solidFill>
              </a:rPr>
              <a:t>Zodpovednosť za formáciu a formačné iniciatívy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2223911"/>
            <a:ext cx="10515600" cy="39530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>
                <a:solidFill>
                  <a:schemeClr val="accent1">
                    <a:lumMod val="75000"/>
                  </a:schemeClr>
                </a:solidFill>
              </a:rPr>
              <a:t>§1. 	Saleziáni spolupracovníci sú prvými zodpovednými za vlastnú 	ľudskú, kresťanskú, saleziánsku a profesionálnu formáciu. </a:t>
            </a:r>
          </a:p>
          <a:p>
            <a:pPr marL="0" indent="0">
              <a:buNone/>
            </a:pPr>
            <a:br>
              <a:rPr lang="sk-SK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dirty="0">
                <a:solidFill>
                  <a:schemeClr val="accent1">
                    <a:lumMod val="75000"/>
                  </a:schemeClr>
                </a:solidFill>
              </a:rPr>
              <a:t>§2. 	Združenie podporuje a posilňuje osobnú i skupinovú formáciu 	prostredníctvom činnosti kvalifikovaných saleziánov 	spolupracovníkov, delegátov a delegátok, ako aj iných členov 	saleziánskej rodiny. </a:t>
            </a:r>
            <a:endParaRPr lang="sk-SK" i="1" dirty="0">
              <a:solidFill>
                <a:schemeClr val="accent1">
                  <a:lumMod val="75000"/>
                </a:schemeClr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631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D264342-27FA-4B5C-979C-1318297F4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1492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sk-SK" dirty="0">
                <a:solidFill>
                  <a:schemeClr val="accent1">
                    <a:lumMod val="75000"/>
                  </a:schemeClr>
                </a:solidFill>
              </a:rPr>
              <a:t>Salezián spolupracovník je prvým zodpovedným za svoju formáciu, Združenie ho podporuje tak osobnou, ako aj skupinovou formáciou. </a:t>
            </a:r>
            <a:br>
              <a:rPr lang="sk-SK" dirty="0">
                <a:solidFill>
                  <a:schemeClr val="accent1">
                    <a:lumMod val="75000"/>
                  </a:schemeClr>
                </a:solidFill>
              </a:rPr>
            </a:br>
            <a:endParaRPr lang="sk-SK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sk-SK" dirty="0">
                <a:solidFill>
                  <a:schemeClr val="accent1">
                    <a:lumMod val="75000"/>
                  </a:schemeClr>
                </a:solidFill>
              </a:rPr>
              <a:t>Tri rozmery, ktoré treba vo formácii vziať do úvahy: </a:t>
            </a:r>
          </a:p>
          <a:p>
            <a:pPr marL="514350" indent="-514350">
              <a:buFont typeface="+mj-lt"/>
              <a:buAutoNum type="arabicParenR"/>
            </a:pPr>
            <a:r>
              <a:rPr lang="sk-SK" dirty="0">
                <a:solidFill>
                  <a:schemeClr val="accent1">
                    <a:lumMod val="75000"/>
                  </a:schemeClr>
                </a:solidFill>
              </a:rPr>
              <a:t>Ľudskú a profesionálnu formáciu</a:t>
            </a:r>
          </a:p>
          <a:p>
            <a:pPr marL="514350" indent="-514350">
              <a:buFont typeface="+mj-lt"/>
              <a:buAutoNum type="arabicParenR"/>
            </a:pPr>
            <a:r>
              <a:rPr lang="sk-SK" dirty="0">
                <a:solidFill>
                  <a:schemeClr val="accent1">
                    <a:lumMod val="75000"/>
                  </a:schemeClr>
                </a:solidFill>
              </a:rPr>
              <a:t>Kresťanskú formáciu</a:t>
            </a:r>
          </a:p>
          <a:p>
            <a:pPr marL="514350" indent="-514350">
              <a:buFont typeface="+mj-lt"/>
              <a:buAutoNum type="arabicParenR"/>
            </a:pPr>
            <a:r>
              <a:rPr lang="sk-SK" dirty="0">
                <a:solidFill>
                  <a:schemeClr val="accent1">
                    <a:lumMod val="75000"/>
                  </a:schemeClr>
                </a:solidFill>
              </a:rPr>
              <a:t>Saleziánsku formáciu</a:t>
            </a:r>
          </a:p>
        </p:txBody>
      </p:sp>
    </p:spTree>
    <p:extLst>
      <p:ext uri="{BB962C8B-B14F-4D97-AF65-F5344CB8AC3E}">
        <p14:creationId xmlns:p14="http://schemas.microsoft.com/office/powerpoint/2010/main" val="2318105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12B650-7F22-4AF9-A53D-4C0E1905F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>
                <a:solidFill>
                  <a:schemeClr val="accent1">
                    <a:lumMod val="50000"/>
                  </a:schemeClr>
                </a:solidFill>
              </a:rPr>
              <a:t>1. Ľudská a profesionálna formácia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6D14BA3-BBA4-4835-A7EE-B9881C1CF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k-SK" dirty="0">
                <a:solidFill>
                  <a:schemeClr val="accent1">
                    <a:lumMod val="75000"/>
                  </a:schemeClr>
                </a:solidFill>
              </a:rPr>
              <a:t>Salezián spolupracovník prijíma podmienky povolania podľa svojho stavu v sile krstu a výzvy Nasleduj ma. </a:t>
            </a:r>
          </a:p>
          <a:p>
            <a:pPr marL="0" indent="0" algn="just">
              <a:buNone/>
            </a:pPr>
            <a:r>
              <a:rPr lang="sk-SK" dirty="0">
                <a:solidFill>
                  <a:schemeClr val="accent1">
                    <a:lumMod val="75000"/>
                  </a:schemeClr>
                </a:solidFill>
              </a:rPr>
              <a:t>Zložením „prísľubu“ sa zodpovedne a s vierou zaväzuje k ceste trvalej formácie, aby živil svoje povolanie – a vyzrieval v ňom – v neustálom procese mnohonásobných a rozmanitých životných premien v stále viac sekularizovanej spoločnosti</a:t>
            </a:r>
          </a:p>
        </p:txBody>
      </p:sp>
    </p:spTree>
    <p:extLst>
      <p:ext uri="{BB962C8B-B14F-4D97-AF65-F5344CB8AC3E}">
        <p14:creationId xmlns:p14="http://schemas.microsoft.com/office/powerpoint/2010/main" val="1078325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2F1220-9820-40BD-8404-74C2A8E54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>
                <a:solidFill>
                  <a:schemeClr val="accent1">
                    <a:lumMod val="50000"/>
                  </a:schemeClr>
                </a:solidFill>
              </a:rPr>
              <a:t>2. Kresťanská formácia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5B1A8B0-84B5-429D-ADD5-1D075BA9B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k-SK" dirty="0">
                <a:solidFill>
                  <a:schemeClr val="accent1">
                    <a:lumMod val="75000"/>
                  </a:schemeClr>
                </a:solidFill>
              </a:rPr>
              <a:t>Predovšetkým je potrebné praktizovať živú osobnú vieru, charakterizovanú napojením sa na Krista a na Cirkev, ako sú výhonky napojené na vinič, vieru živenú dynamickou vierou Cirkvi. </a:t>
            </a:r>
          </a:p>
          <a:p>
            <a:pPr marL="0" indent="0" algn="just">
              <a:buNone/>
            </a:pPr>
            <a:r>
              <a:rPr lang="sk-SK" dirty="0">
                <a:solidFill>
                  <a:schemeClr val="accent1">
                    <a:lumMod val="75000"/>
                  </a:schemeClr>
                </a:solidFill>
              </a:rPr>
              <a:t>Rast naozaj nemôže byť prežívaný individuálne mimo obrovského zhromaždenia veriacich, ale komunitne, ako pozitívna odpoveď na tri neoddeliteľné výzvy, ktoré nás volajú k Pánovmu prameňu: „Príď!“, „Počúvaj!“, „Choď!“</a:t>
            </a:r>
          </a:p>
        </p:txBody>
      </p:sp>
    </p:spTree>
    <p:extLst>
      <p:ext uri="{BB962C8B-B14F-4D97-AF65-F5344CB8AC3E}">
        <p14:creationId xmlns:p14="http://schemas.microsoft.com/office/powerpoint/2010/main" val="2007424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89CE37-00C4-4874-A991-01883C7B1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>
                <a:solidFill>
                  <a:schemeClr val="accent1">
                    <a:lumMod val="50000"/>
                  </a:schemeClr>
                </a:solidFill>
              </a:rPr>
              <a:t>3. Saleziánska formácia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2735DD9-3776-49A3-9D35-36940FD54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dirty="0">
                <a:solidFill>
                  <a:schemeClr val="accent1">
                    <a:lumMod val="75000"/>
                  </a:schemeClr>
                </a:solidFill>
              </a:rPr>
              <a:t>Charizmu zakladateľa dona Bosca a laickú pastoráciu zabezpečuje radám a saleziánom spolupracovníkom to, že sa delia o skúsenosti spoločného prežívania (stretnutia, porady, čítania atď.) a že využívajú </a:t>
            </a:r>
            <a:br>
              <a:rPr lang="sk-SK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dirty="0">
                <a:solidFill>
                  <a:schemeClr val="accent1">
                    <a:lumMod val="75000"/>
                  </a:schemeClr>
                </a:solidFill>
              </a:rPr>
              <a:t>formačné pomôcky Združenia (</a:t>
            </a:r>
            <a:r>
              <a:rPr lang="sk-SK" i="1" dirty="0">
                <a:solidFill>
                  <a:schemeClr val="accent1">
                    <a:lumMod val="75000"/>
                  </a:schemeClr>
                </a:solidFill>
              </a:rPr>
              <a:t>aktuálne je v distribúcii pre každú rodinu ASC </a:t>
            </a:r>
            <a:r>
              <a:rPr lang="it-IT" i="1" dirty="0">
                <a:solidFill>
                  <a:schemeClr val="accent1">
                    <a:lumMod val="75000"/>
                  </a:schemeClr>
                </a:solidFill>
              </a:rPr>
              <a:t>kniha Spiritualita dona Bosca od </a:t>
            </a:r>
            <a:r>
              <a:rPr lang="sk-SK" i="1" dirty="0">
                <a:solidFill>
                  <a:schemeClr val="accent1">
                    <a:lumMod val="75000"/>
                  </a:schemeClr>
                </a:solidFill>
              </a:rPr>
              <a:t>don </a:t>
            </a:r>
            <a:r>
              <a:rPr lang="it-IT" i="1" dirty="0">
                <a:solidFill>
                  <a:schemeClr val="accent1">
                    <a:lumMod val="75000"/>
                  </a:schemeClr>
                </a:solidFill>
              </a:rPr>
              <a:t>Giuseppe Buccellata</a:t>
            </a:r>
            <a:r>
              <a:rPr lang="sk-SK" i="1" dirty="0">
                <a:solidFill>
                  <a:schemeClr val="accent1">
                    <a:lumMod val="75000"/>
                  </a:schemeClr>
                </a:solidFill>
              </a:rPr>
              <a:t> SDB</a:t>
            </a:r>
            <a:r>
              <a:rPr lang="sk-SK" dirty="0">
                <a:solidFill>
                  <a:schemeClr val="accent1">
                    <a:lumMod val="75000"/>
                  </a:schemeClr>
                </a:solidFill>
              </a:rPr>
              <a:t>).</a:t>
            </a:r>
          </a:p>
          <a:p>
            <a:pPr marL="0" indent="0" algn="just">
              <a:buNone/>
            </a:pPr>
            <a:r>
              <a:rPr lang="sk-SK" dirty="0">
                <a:solidFill>
                  <a:schemeClr val="accent1">
                    <a:lumMod val="75000"/>
                  </a:schemeClr>
                </a:solidFill>
              </a:rPr>
              <a:t>Pomocou nich a prostredníctvom kvalifikovaných ľudí spomedzi saleziánov spolupracovníkov, delegátov či delegátok a iných členov saleziánskej rodiny spolupracovníci rozvíjajú a uskutočňujú vlastné osobné úsilie v apoštolskej službe, podporované a sprevádzané strediskom, so zvláštnou pozornosťou voči mladým a chudobným.</a:t>
            </a:r>
          </a:p>
        </p:txBody>
      </p:sp>
    </p:spTree>
    <p:extLst>
      <p:ext uri="{BB962C8B-B14F-4D97-AF65-F5344CB8AC3E}">
        <p14:creationId xmlns:p14="http://schemas.microsoft.com/office/powerpoint/2010/main" val="499827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34599A-C542-4D0E-9E9D-90C2F8878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3304"/>
            <a:ext cx="10515600" cy="752474"/>
          </a:xfrm>
        </p:spPr>
        <p:txBody>
          <a:bodyPr>
            <a:noAutofit/>
          </a:bodyPr>
          <a:lstStyle/>
          <a:p>
            <a:br>
              <a:rPr lang="sk-SK" sz="3200" b="1" dirty="0"/>
            </a:br>
            <a:br>
              <a:rPr lang="sk-SK" sz="3200" b="1" dirty="0"/>
            </a:br>
            <a:r>
              <a:rPr lang="sk-SK" sz="3200" b="1" dirty="0"/>
              <a:t>Apoštolská exhortácia pápeža Františka </a:t>
            </a:r>
            <a:r>
              <a:rPr lang="sk-SK" sz="3200" b="1" dirty="0" err="1"/>
              <a:t>Evangelii</a:t>
            </a:r>
            <a:r>
              <a:rPr lang="sk-SK" sz="3200" b="1" dirty="0"/>
              <a:t> gaudium</a:t>
            </a:r>
            <a:br>
              <a:rPr lang="sk-SK" sz="3200" dirty="0"/>
            </a:br>
            <a:r>
              <a:rPr lang="sk-SK" sz="3200" dirty="0"/>
              <a:t> </a:t>
            </a:r>
            <a:br>
              <a:rPr lang="sk-SK" sz="3200" dirty="0"/>
            </a:br>
            <a:endParaRPr lang="sk-SK" sz="32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D9B1B17-8ACF-421D-9698-D75FB345F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2978"/>
            <a:ext cx="10515600" cy="41560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i="1" dirty="0"/>
              <a:t>biskupom, kňazom a diakonom, zasväteným osobám </a:t>
            </a:r>
            <a:r>
              <a:rPr lang="sk-SK" b="1" i="1" dirty="0"/>
              <a:t>a veriacim laikom</a:t>
            </a:r>
            <a:endParaRPr lang="sk-SK" b="1" dirty="0"/>
          </a:p>
          <a:p>
            <a:pPr marL="0" indent="0">
              <a:buNone/>
            </a:pPr>
            <a:r>
              <a:rPr lang="sk-SK" i="1" dirty="0"/>
              <a:t>o ohlasovaní evanjelia v súčasnom svete</a:t>
            </a:r>
          </a:p>
          <a:p>
            <a:pPr marL="0" indent="0">
              <a:buNone/>
            </a:pPr>
            <a:endParaRPr lang="sk-SK" dirty="0"/>
          </a:p>
          <a:p>
            <a:r>
              <a:rPr lang="sk-SK" b="1" dirty="0"/>
              <a:t>Úvod</a:t>
            </a:r>
            <a:endParaRPr lang="sk-SK" dirty="0"/>
          </a:p>
          <a:p>
            <a:pPr marL="514350" indent="-514350" algn="just">
              <a:buAutoNum type="arabicPeriod"/>
            </a:pPr>
            <a:r>
              <a:rPr lang="sk-SK" i="1" dirty="0"/>
              <a:t>Radosť evanjelia napĺňa srdce a celý život tých, ktorí sa stretávajú </a:t>
            </a:r>
            <a:br>
              <a:rPr lang="sk-SK" i="1" dirty="0"/>
            </a:br>
            <a:r>
              <a:rPr lang="sk-SK" i="1" dirty="0"/>
              <a:t>s Kristom. Tí, ktorí sa ním nechajú zachrániť, sú oslobodení od hriechu </a:t>
            </a:r>
            <a:br>
              <a:rPr lang="sk-SK" i="1" dirty="0"/>
            </a:br>
            <a:r>
              <a:rPr lang="sk-SK" i="1" dirty="0"/>
              <a:t>a smútku, od vnútorného prázdna a izolácie. S Ježišom Kristom sa stále rodí a znovuzrodzuje radosť. V tejto exhortácii sa chcem obrátiť na kresťanských veriacich, aby som ich pozval do novej etapy evanjelizácie plnej radosti a naznačil cesty napredovania Cirkvi v budúcich rokoch. </a:t>
            </a:r>
          </a:p>
          <a:p>
            <a:pPr marL="0" indent="0" algn="just">
              <a:buNone/>
            </a:pPr>
            <a:br>
              <a:rPr lang="sk-SK" i="1" dirty="0"/>
            </a:br>
            <a:r>
              <a:rPr lang="sk-SK" dirty="0"/>
              <a:t> 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92883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D9E007-EC6A-4EE3-B8E2-DBDCD8BD9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0189"/>
            <a:ext cx="10515600" cy="583142"/>
          </a:xfrm>
        </p:spPr>
        <p:txBody>
          <a:bodyPr/>
          <a:lstStyle/>
          <a:p>
            <a:r>
              <a:rPr lang="sk-SK" sz="3200" b="1" dirty="0">
                <a:solidFill>
                  <a:prstClr val="black"/>
                </a:solidFill>
              </a:rPr>
              <a:t>Apoštolská exhortácia pápeža Františka </a:t>
            </a:r>
            <a:r>
              <a:rPr lang="sk-SK" sz="3200" b="1" dirty="0" err="1">
                <a:solidFill>
                  <a:prstClr val="black"/>
                </a:solidFill>
              </a:rPr>
              <a:t>Evangelii</a:t>
            </a:r>
            <a:r>
              <a:rPr lang="sk-SK" sz="3200" b="1" dirty="0">
                <a:solidFill>
                  <a:prstClr val="black"/>
                </a:solidFill>
              </a:rPr>
              <a:t> gaudium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7D1E95D-B764-4197-9E33-371C82A1C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0398"/>
            <a:ext cx="10515600" cy="495555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sk-SK" sz="2500" b="1" dirty="0"/>
              <a:t>Osobné sprevádzanie procesov rastu</a:t>
            </a:r>
          </a:p>
          <a:p>
            <a:pPr marL="0" indent="0" algn="just">
              <a:lnSpc>
                <a:spcPct val="100000"/>
              </a:lnSpc>
              <a:spcAft>
                <a:spcPts val="600"/>
              </a:spcAft>
              <a:buNone/>
            </a:pPr>
            <a:r>
              <a:rPr lang="sk-SK" sz="2500" i="1" dirty="0"/>
              <a:t>169. V spoločnosti paradoxne zranenej anonymitou a zároveň posadnutej podrobnosťami zo života druhých, v spoločnosti nehanebne podliehajúcej chorobnej zvedavosti </a:t>
            </a:r>
            <a:r>
              <a:rPr lang="sk-SK" sz="2500" i="1" u="sng" dirty="0"/>
              <a:t>Cirkev potrebuje pohľad blízkosti, aby mohla kontemplovať, prežiť dojatie a zastaviť sa pri druhom vždy, keď je to potrebné</a:t>
            </a:r>
            <a:r>
              <a:rPr lang="sk-SK" sz="2500" i="1" dirty="0"/>
              <a:t>. Týmto spôsobom vysvätení služobníci, ako aj ostatní pracovníci na poli pastorácie dokážu </a:t>
            </a:r>
            <a:r>
              <a:rPr lang="sk-SK" sz="2500" i="1" u="sng" dirty="0"/>
              <a:t>sprostredkúvať vôňu Ježišovej blízkej prítomnosti a jeho osobný pohľad</a:t>
            </a:r>
            <a:r>
              <a:rPr lang="sk-SK" sz="2500" i="1" dirty="0"/>
              <a:t>. Cirkev musí uviesť svojich členov – kňazov, rehoľníkov aj laikov – do tohto „</a:t>
            </a:r>
            <a:r>
              <a:rPr lang="sk-SK" sz="2500" i="1" u="sng" dirty="0"/>
              <a:t>umenia sprevádzať“, aby sa všetci naučili zobúvať si sandále pred svätou zemou druhého človeka</a:t>
            </a:r>
            <a:r>
              <a:rPr lang="sk-SK" sz="2500" i="1" dirty="0"/>
              <a:t> (</a:t>
            </a:r>
            <a:r>
              <a:rPr lang="sk-SK" sz="2500" i="1" dirty="0" err="1"/>
              <a:t>porov</a:t>
            </a:r>
            <a:r>
              <a:rPr lang="sk-SK" sz="2500" i="1" dirty="0"/>
              <a:t>. Ex 3, 5). Musíme dať nášmu napredovaniu zdravý rytmus blízkosti s pohľadom plným úcty a súcitu, ktorý zároveň lieči, oslobodzuje a povzbudzuje do dozrievania v kresťanskom živote.</a:t>
            </a:r>
            <a:r>
              <a:rPr lang="sk-SK" sz="2550" i="1" dirty="0"/>
              <a:t> </a:t>
            </a:r>
            <a:endParaRPr lang="sk-SK" sz="2550" dirty="0"/>
          </a:p>
        </p:txBody>
      </p:sp>
    </p:spTree>
    <p:extLst>
      <p:ext uri="{BB962C8B-B14F-4D97-AF65-F5344CB8AC3E}">
        <p14:creationId xmlns:p14="http://schemas.microsoft.com/office/powerpoint/2010/main" val="11111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9EF36-6FF5-4CA6-B946-C31719750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549275"/>
          </a:xfrm>
        </p:spPr>
        <p:txBody>
          <a:bodyPr>
            <a:normAutofit/>
          </a:bodyPr>
          <a:lstStyle/>
          <a:p>
            <a:r>
              <a:rPr lang="sk-SK" sz="3200" b="1" dirty="0">
                <a:solidFill>
                  <a:prstClr val="black"/>
                </a:solidFill>
              </a:rPr>
              <a:t>Apoštolská exhortácia pápeža Františka </a:t>
            </a:r>
            <a:r>
              <a:rPr lang="sk-SK" sz="3200" b="1" dirty="0" err="1">
                <a:solidFill>
                  <a:prstClr val="black"/>
                </a:solidFill>
              </a:rPr>
              <a:t>Evangelii</a:t>
            </a:r>
            <a:r>
              <a:rPr lang="sk-SK" sz="3200" b="1" dirty="0">
                <a:solidFill>
                  <a:prstClr val="black"/>
                </a:solidFill>
              </a:rPr>
              <a:t> gaudium</a:t>
            </a:r>
            <a:endParaRPr lang="sk-SK" sz="32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0072814-965A-4714-820B-78EF731CE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k-SK" i="1" dirty="0"/>
              <a:t>170. Aj keď to môže znieť ako </a:t>
            </a:r>
            <a:r>
              <a:rPr lang="sk-SK" sz="2700" i="1" dirty="0"/>
              <a:t>samozrejmé, </a:t>
            </a:r>
            <a:r>
              <a:rPr lang="sk-SK" sz="2700" i="1" u="sng" dirty="0"/>
              <a:t>duchovné sprevádzanie musí vždy privádzať k Bohu, v ktorom dosahujeme skutočnú slobodu</a:t>
            </a:r>
            <a:r>
              <a:rPr lang="sk-SK" sz="2700" i="1" dirty="0"/>
              <a:t>. Niektorí sa cítia slobodní, keď sa Bohu vyhýbajú, no neuvedomujú si, že sa tak stávajú existenčnými sirotami bez pomoci a domova, do ktorého by sa vždy mohli vrátiť. Už nie sú viac pútnikmi a stávajú sa z nich tuláci, ktorí sa neustále krútia okolo seba bez toho, aby sa niekam dostali. </a:t>
            </a:r>
            <a:r>
              <a:rPr lang="sk-SK" sz="2700" i="1" u="sng" dirty="0"/>
              <a:t>Sprevádzanie by bolo kontraproduktívne, keby sa stalo len akýmsi druhom terapie, ktorá by podporovala toto uzatvorenie osôb do vlastnej imanencie, keby prestalo </a:t>
            </a:r>
            <a:r>
              <a:rPr lang="sk-SK" i="1" u="sng" dirty="0"/>
              <a:t>byť putovaním s Kristom smerom k Otcovi</a:t>
            </a:r>
            <a:r>
              <a:rPr lang="sk-SK" i="1" dirty="0"/>
              <a:t>. 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8065756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603</Words>
  <Application>Microsoft Office PowerPoint</Application>
  <PresentationFormat>Širokouhlá</PresentationFormat>
  <Paragraphs>38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6" baseType="lpstr">
      <vt:lpstr>Arial</vt:lpstr>
      <vt:lpstr>Bahnschrift Condensed</vt:lpstr>
      <vt:lpstr>Calibri</vt:lpstr>
      <vt:lpstr>Calibri Light</vt:lpstr>
      <vt:lpstr>Franklin Gothic Book</vt:lpstr>
      <vt:lpstr>Motív Office</vt:lpstr>
      <vt:lpstr>5.kapitola</vt:lpstr>
      <vt:lpstr>Čl. 29  Zodpovednosť za formáciu a formačné iniciatívy</vt:lpstr>
      <vt:lpstr>Prezentácia programu PowerPoint</vt:lpstr>
      <vt:lpstr>1. Ľudská a profesionálna formácia</vt:lpstr>
      <vt:lpstr>2. Kresťanská formácia</vt:lpstr>
      <vt:lpstr>3. Saleziánska formácia</vt:lpstr>
      <vt:lpstr>  Apoštolská exhortácia pápeža Františka Evangelii gaudium   </vt:lpstr>
      <vt:lpstr>Apoštolská exhortácia pápeža Františka Evangelii gaudium</vt:lpstr>
      <vt:lpstr>Apoštolská exhortácia pápeža Františka Evangelii gaudium</vt:lpstr>
      <vt:lpstr>Apoštolská exhortácia pápeža Františka Evangelii gaudium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Vstup do združenia</dc:title>
  <dc:creator>johnbacheson@gmail.com</dc:creator>
  <cp:lastModifiedBy>Stano</cp:lastModifiedBy>
  <cp:revision>44</cp:revision>
  <dcterms:created xsi:type="dcterms:W3CDTF">2021-08-21T09:38:40Z</dcterms:created>
  <dcterms:modified xsi:type="dcterms:W3CDTF">2021-09-21T18:32:57Z</dcterms:modified>
  <cp:category>OPEN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systems-DocumentTagging.ClassificationMark.P00">
    <vt:lpwstr>&lt;ClassificationMark xmlns:xsi="http://www.w3.org/2001/XMLSchema-instance" xmlns:xsd="http://www.w3.org/2001/XMLSchema" margin="NaN" class="C0" owner="johnbacheson@gmail.com" position="BottomRight" marginX="0" marginY="0" classifiedOn="2021-08-23T10:3</vt:lpwstr>
  </property>
  <property fmtid="{D5CDD505-2E9C-101B-9397-08002B2CF9AE}" pid="3" name="tsystems-DocumentTagging.ClassificationMark.P01">
    <vt:lpwstr>1:22.3769922+02:00" showPrintedBy="false" showPrintDate="false" language="en" ApplicationVersion="Microsoft PowerPoint, 16.0" addinVersion="5.10.4.12" template="Default"&gt;&lt;history bulk="false" class="OPEN " code="C0" user="Orkuty, Stefan" date="2021-0</vt:lpwstr>
  </property>
  <property fmtid="{D5CDD505-2E9C-101B-9397-08002B2CF9AE}" pid="4" name="tsystems-DocumentTagging.ClassificationMark.P02">
    <vt:lpwstr>8-23T10:31:22.5525297+02:00" /&gt;&lt;recipients /&gt;&lt;documentOwners /&gt;&lt;/ClassificationMark&gt;</vt:lpwstr>
  </property>
  <property fmtid="{D5CDD505-2E9C-101B-9397-08002B2CF9AE}" pid="5" name="tsystems-DocumentTagging.ClassificationMark">
    <vt:lpwstr>￼PARTS:3</vt:lpwstr>
  </property>
  <property fmtid="{D5CDD505-2E9C-101B-9397-08002B2CF9AE}" pid="6" name="tsystems-DocumentClasification">
    <vt:lpwstr>OPEN </vt:lpwstr>
  </property>
  <property fmtid="{D5CDD505-2E9C-101B-9397-08002B2CF9AE}" pid="7" name="tsystems-DLP">
    <vt:lpwstr>tsystems-DLP:TAG_SEC_C0</vt:lpwstr>
  </property>
</Properties>
</file>