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0" r:id="rId2"/>
    <p:sldId id="265" r:id="rId3"/>
    <p:sldId id="266" r:id="rId4"/>
    <p:sldId id="270" r:id="rId5"/>
    <p:sldId id="274" r:id="rId6"/>
    <p:sldId id="271" r:id="rId7"/>
    <p:sldId id="272" r:id="rId8"/>
    <p:sldId id="275" r:id="rId9"/>
    <p:sldId id="26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05" autoAdjust="0"/>
    <p:restoredTop sz="94631" autoAdjust="0"/>
  </p:normalViewPr>
  <p:slideViewPr>
    <p:cSldViewPr snapToGrid="0">
      <p:cViewPr varScale="1">
        <p:scale>
          <a:sx n="107" d="100"/>
          <a:sy n="107" d="100"/>
        </p:scale>
        <p:origin x="714" y="96"/>
      </p:cViewPr>
      <p:guideLst/>
    </p:cSldViewPr>
  </p:slideViewPr>
  <p:outlineViewPr>
    <p:cViewPr>
      <p:scale>
        <a:sx n="33" d="100"/>
        <a:sy n="33" d="100"/>
      </p:scale>
      <p:origin x="0" y="-27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A33A7-8B91-43C6-AAE1-A4ED5F78D664}" type="datetimeFigureOut">
              <a:rPr lang="sk-SK" smtClean="0"/>
              <a:t>31. 10. 2021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00EA34-370D-45CD-8A76-D338B289A12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704616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00EA34-370D-45CD-8A76-D338B289A12D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57698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8591-3EC7-4EF4-BEC3-DBF14AAE3C7C}" type="datetimeFigureOut">
              <a:rPr lang="sk-SK" smtClean="0"/>
              <a:t>31. 10. 2021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64909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8591-3EC7-4EF4-BEC3-DBF14AAE3C7C}" type="datetimeFigureOut">
              <a:rPr lang="sk-SK" smtClean="0"/>
              <a:t>31. 10. 2021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7985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8591-3EC7-4EF4-BEC3-DBF14AAE3C7C}" type="datetimeFigureOut">
              <a:rPr lang="sk-SK" smtClean="0"/>
              <a:t>31. 10. 2021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542816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8591-3EC7-4EF4-BEC3-DBF14AAE3C7C}" type="datetimeFigureOut">
              <a:rPr lang="sk-SK" smtClean="0"/>
              <a:t>31. 10. 2021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940564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8591-3EC7-4EF4-BEC3-DBF14AAE3C7C}" type="datetimeFigureOut">
              <a:rPr lang="sk-SK" smtClean="0"/>
              <a:t>31. 10. 2021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67438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8591-3EC7-4EF4-BEC3-DBF14AAE3C7C}" type="datetimeFigureOut">
              <a:rPr lang="sk-SK" smtClean="0"/>
              <a:t>31. 10. 2021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857241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8591-3EC7-4EF4-BEC3-DBF14AAE3C7C}" type="datetimeFigureOut">
              <a:rPr lang="sk-SK" smtClean="0"/>
              <a:t>31. 10. 2021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625718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8591-3EC7-4EF4-BEC3-DBF14AAE3C7C}" type="datetimeFigureOut">
              <a:rPr lang="sk-SK" smtClean="0"/>
              <a:t>31. 10. 2021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804305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8591-3EC7-4EF4-BEC3-DBF14AAE3C7C}" type="datetimeFigureOut">
              <a:rPr lang="sk-SK" smtClean="0"/>
              <a:t>31. 10. 2021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48872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3774" y="618517"/>
            <a:ext cx="10440000" cy="1440000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913775" y="2100056"/>
            <a:ext cx="10440000" cy="3780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8591-3EC7-4EF4-BEC3-DBF14AAE3C7C}" type="datetimeFigureOut">
              <a:rPr lang="sk-SK" smtClean="0"/>
              <a:t>31. 10. 2021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86874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100055"/>
            <a:ext cx="10440000" cy="3780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8591-3EC7-4EF4-BEC3-DBF14AAE3C7C}" type="datetimeFigureOut">
              <a:rPr lang="sk-SK" smtClean="0"/>
              <a:t>31. 10. 2021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54733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8591-3EC7-4EF4-BEC3-DBF14AAE3C7C}" type="datetimeFigureOut">
              <a:rPr lang="sk-SK" smtClean="0"/>
              <a:t>31. 10. 2021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23712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8591-3EC7-4EF4-BEC3-DBF14AAE3C7C}" type="datetimeFigureOut">
              <a:rPr lang="sk-SK" smtClean="0"/>
              <a:t>31. 10. 2021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00669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8591-3EC7-4EF4-BEC3-DBF14AAE3C7C}" type="datetimeFigureOut">
              <a:rPr lang="sk-SK" smtClean="0"/>
              <a:t>31. 10. 2021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70974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8591-3EC7-4EF4-BEC3-DBF14AAE3C7C}" type="datetimeFigureOut">
              <a:rPr lang="sk-SK" smtClean="0"/>
              <a:t>31. 10. 2021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21246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8591-3EC7-4EF4-BEC3-DBF14AAE3C7C}" type="datetimeFigureOut">
              <a:rPr lang="sk-SK" smtClean="0"/>
              <a:t>31. 10. 2021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27221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8591-3EC7-4EF4-BEC3-DBF14AAE3C7C}" type="datetimeFigureOut">
              <a:rPr lang="sk-SK" smtClean="0"/>
              <a:t>31. 10. 2021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63371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C8591-3EC7-4EF4-BEC3-DBF14AAE3C7C}" type="datetimeFigureOut">
              <a:rPr lang="sk-SK" smtClean="0"/>
              <a:t>31. 10. 2021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84483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4" y="618517"/>
            <a:ext cx="10440000" cy="144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100056"/>
            <a:ext cx="10440000" cy="378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30C8591-3EC7-4EF4-BEC3-DBF14AAE3C7C}" type="datetimeFigureOut">
              <a:rPr lang="sk-SK" smtClean="0"/>
              <a:t>31. 10. 2021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E3F1F46-0A02-445C-A7B4-972AFACEAA2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66526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accent1">
              <a:lumMod val="75000"/>
            </a:schemeClr>
          </a:solidFill>
          <a:effectLst/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Wingdings" panose="05000000000000000000" pitchFamily="2" charset="2"/>
        <a:buChar char="§"/>
        <a:defRPr sz="2400" kern="1200" cap="none" baseline="0">
          <a:solidFill>
            <a:schemeClr val="tx1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Wingdings" panose="05000000000000000000" pitchFamily="2" charset="2"/>
        <a:buChar char="§"/>
        <a:defRPr sz="2000" kern="1200" cap="none" baseline="0">
          <a:solidFill>
            <a:schemeClr val="tx1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Wingdings" panose="05000000000000000000" pitchFamily="2" charset="2"/>
        <a:buChar char="§"/>
        <a:defRPr sz="1800" kern="1200" cap="none" baseline="0">
          <a:solidFill>
            <a:schemeClr val="tx1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Wingdings" panose="05000000000000000000" pitchFamily="2" charset="2"/>
        <a:buChar char="§"/>
        <a:defRPr sz="1600" kern="1200" cap="none" baseline="0">
          <a:solidFill>
            <a:schemeClr val="tx1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Wingdings" panose="05000000000000000000" pitchFamily="2" charset="2"/>
        <a:buChar char="§"/>
        <a:defRPr sz="1600" kern="1200" cap="none" baseline="0">
          <a:solidFill>
            <a:schemeClr val="tx1"/>
          </a:solidFill>
          <a:effectLst/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51012" y="1300786"/>
            <a:ext cx="8689976" cy="1857282"/>
          </a:xfrm>
        </p:spPr>
        <p:txBody>
          <a:bodyPr>
            <a:normAutofit/>
          </a:bodyPr>
          <a:lstStyle/>
          <a:p>
            <a:pPr algn="ctr"/>
            <a:r>
              <a:rPr lang="sk-SK" dirty="0"/>
              <a:t>5.kapitola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type="subTitle" idx="1"/>
          </p:nvPr>
        </p:nvSpPr>
        <p:spPr>
          <a:xfrm>
            <a:off x="1751012" y="3547531"/>
            <a:ext cx="8689976" cy="137159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sk-SK" sz="28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PRÍSLUŠNOSŤ K ZDRUŽENIU A FORMÁCIA SALEZIÁNOV SPOLUPRACOVNÍKOV</a:t>
            </a:r>
          </a:p>
          <a:p>
            <a:pPr marL="0" indent="0" algn="ctr">
              <a:buNone/>
            </a:pPr>
            <a:r>
              <a:rPr lang="sk-SK" sz="280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 téma ASC november 2021</a:t>
            </a:r>
          </a:p>
          <a:p>
            <a:pPr marL="0" indent="0" algn="ctr">
              <a:buNone/>
            </a:pPr>
            <a:endParaRPr lang="sk-SK" sz="1800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ctr">
              <a:buNone/>
            </a:pPr>
            <a:br>
              <a:rPr lang="sk-SK" sz="1800" b="1" dirty="0">
                <a:solidFill>
                  <a:schemeClr val="accent1">
                    <a:lumMod val="50000"/>
                  </a:schemeClr>
                </a:solidFill>
              </a:rPr>
            </a:br>
            <a:endParaRPr lang="sk-SK" sz="16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sk-SK" sz="1600" b="1" dirty="0">
              <a:solidFill>
                <a:schemeClr val="accent2">
                  <a:lumMod val="75000"/>
                </a:schemeClr>
              </a:solidFill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7267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6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Čl. 30. Vernosť prevzatým záväzkom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3"/>
          </p:nvPr>
        </p:nvSpPr>
        <p:spPr>
          <a:xfrm>
            <a:off x="913775" y="2367092"/>
            <a:ext cx="10363826" cy="3424107"/>
          </a:xfrm>
        </p:spPr>
        <p:txBody>
          <a:bodyPr>
            <a:normAutofit fontScale="92500" lnSpcReduction="20000"/>
          </a:bodyPr>
          <a:lstStyle/>
          <a:p>
            <a:pPr marL="539750" indent="-539750">
              <a:buNone/>
            </a:pPr>
            <a:r>
              <a:rPr lang="sk-SK" cap="none" dirty="0">
                <a:solidFill>
                  <a:schemeClr val="accent3">
                    <a:lumMod val="75000"/>
                  </a:schemeClr>
                </a:solidFill>
              </a:rPr>
              <a:t>§1</a:t>
            </a:r>
            <a:r>
              <a:rPr lang="sk-SK" cap="none" dirty="0">
                <a:solidFill>
                  <a:schemeClr val="accent1"/>
                </a:solidFill>
              </a:rPr>
              <a:t>.   </a:t>
            </a:r>
            <a:r>
              <a:rPr lang="sk-SK" cap="none" dirty="0">
                <a:solidFill>
                  <a:schemeClr val="accent3">
                    <a:lumMod val="75000"/>
                  </a:schemeClr>
                </a:solidFill>
              </a:rPr>
              <a:t>Apoštolským prísľubom salezián spolupracovník odpovedá na povolanie, ktoré trvá po celý život a ktoré vyjadruje v každodennom živote svedectvom, apoštolátom a rôznymi formami služby. Ochotne sa dáva do služby poslania Cirkvi, pričom autenticky prežíva saleziánsku charizmu. Aktívne spolupracuje na iniciatívach, ktoré podnietili iné cirkevné, rehoľné a občianske organizácie. Jeho vernosť podporujú ostatní členovia Združenia  a saleziánskej rodiny láskou a solidaritou.</a:t>
            </a:r>
          </a:p>
          <a:p>
            <a:pPr marL="539750" indent="-539750">
              <a:buNone/>
            </a:pPr>
            <a:r>
              <a:rPr lang="sk-SK" cap="none" dirty="0">
                <a:solidFill>
                  <a:schemeClr val="accent3">
                    <a:lumMod val="75000"/>
                  </a:schemeClr>
                </a:solidFill>
              </a:rPr>
              <a:t>§2.   Aby si saleziáni spolupracovníci vážili a upevňovali svoju príslušnosť k Združeniu – a prostredníctvom neho k saleziánskej rodine - ,majú si obnoviť svoje záväzky prijaté apoštolským prísľubom čo najvhodnejším  spôsobom stanoveným Pravidlami.</a:t>
            </a:r>
            <a:endParaRPr lang="sk-SK" i="1" cap="none" dirty="0">
              <a:solidFill>
                <a:schemeClr val="accent3">
                  <a:lumMod val="75000"/>
                </a:schemeClr>
              </a:solidFill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631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5B9FB-F5CE-4B88-AD93-03DD6324E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Byť saleziánom spolupracovníkom je: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D264342-27FA-4B5C-979C-1318297F450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sk-SK" b="1" cap="none" dirty="0">
                <a:latin typeface="Calibri" panose="020F0502020204030204" pitchFamily="34" charset="0"/>
                <a:cs typeface="Calibri" panose="020F0502020204030204" pitchFamily="34" charset="0"/>
              </a:rPr>
              <a:t>slobodné rozhodnutie </a:t>
            </a:r>
            <a:r>
              <a:rPr lang="sk-SK" cap="none" dirty="0">
                <a:latin typeface="Calibri" panose="020F0502020204030204" pitchFamily="34" charset="0"/>
                <a:cs typeface="Calibri" panose="020F0502020204030204" pitchFamily="34" charset="0"/>
              </a:rPr>
              <a:t>založené na prijatí pozvania bližšie </a:t>
            </a:r>
            <a:r>
              <a:rPr lang="sk-SK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prilnúť</a:t>
            </a:r>
            <a:r>
              <a:rPr lang="sk-SK" cap="none" dirty="0">
                <a:latin typeface="Calibri" panose="020F0502020204030204" pitchFamily="34" charset="0"/>
                <a:cs typeface="Calibri" panose="020F0502020204030204" pitchFamily="34" charset="0"/>
              </a:rPr>
              <a:t> k svojmu krstu a k apoštolskému projektu don</a:t>
            </a:r>
            <a:r>
              <a:rPr lang="en-US" cap="none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sk-SK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Bosca</a:t>
            </a:r>
            <a:r>
              <a:rPr lang="en-US" cap="none" dirty="0"/>
              <a:t>,</a:t>
            </a:r>
            <a:endParaRPr lang="sk-SK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sk-SK" cap="none" dirty="0">
                <a:latin typeface="Calibri" panose="020F0502020204030204" pitchFamily="34" charset="0"/>
                <a:cs typeface="Calibri" panose="020F0502020204030204" pitchFamily="34" charset="0"/>
              </a:rPr>
              <a:t>v </a:t>
            </a:r>
            <a:r>
              <a:rPr lang="sk-SK" b="1" cap="none" dirty="0">
                <a:latin typeface="Calibri" panose="020F0502020204030204" pitchFamily="34" charset="0"/>
                <a:cs typeface="Calibri" panose="020F0502020204030204" pitchFamily="34" charset="0"/>
              </a:rPr>
              <a:t>každej etape svojho života </a:t>
            </a:r>
            <a:r>
              <a:rPr lang="sk-SK" cap="none" dirty="0">
                <a:latin typeface="Calibri" panose="020F0502020204030204" pitchFamily="34" charset="0"/>
                <a:cs typeface="Calibri" panose="020F0502020204030204" pitchFamily="34" charset="0"/>
              </a:rPr>
              <a:t>hľadať cestu, ako čo najvernejšie prežívať svoje saleziánske povolanie a tak o ňom vydávať svedectvo</a:t>
            </a:r>
            <a:r>
              <a:rPr lang="en-US" cap="none" dirty="0"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endParaRPr lang="sk-SK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sk-SK" cap="none" dirty="0">
                <a:latin typeface="Calibri" panose="020F0502020204030204" pitchFamily="34" charset="0"/>
                <a:cs typeface="Calibri" panose="020F0502020204030204" pitchFamily="34" charset="0"/>
              </a:rPr>
              <a:t>prežívať Kristovo evanjelium tak, že si osvojuje ducha a výchovnú metódu v škole don</a:t>
            </a:r>
            <a:r>
              <a:rPr lang="en-US" cap="none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sk-SK" cap="none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cap="none" dirty="0" err="1">
                <a:latin typeface="Calibri" panose="020F0502020204030204" pitchFamily="34" charset="0"/>
                <a:cs typeface="Calibri" panose="020F0502020204030204" pitchFamily="34" charset="0"/>
              </a:rPr>
              <a:t>Bosca</a:t>
            </a:r>
            <a:r>
              <a:rPr lang="en-US" cap="none" dirty="0"/>
              <a:t>,</a:t>
            </a:r>
            <a:endParaRPr lang="sk-SK" cap="non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sk-SK" cap="none" dirty="0">
                <a:latin typeface="Calibri" panose="020F0502020204030204" pitchFamily="34" charset="0"/>
                <a:cs typeface="Calibri" panose="020F0502020204030204" pitchFamily="34" charset="0"/>
              </a:rPr>
              <a:t>začleňovať </a:t>
            </a:r>
            <a:r>
              <a:rPr lang="sk-SK" b="1" cap="none" dirty="0">
                <a:latin typeface="Calibri" panose="020F0502020204030204" pitchFamily="34" charset="0"/>
                <a:cs typeface="Calibri" panose="020F0502020204030204" pitchFamily="34" charset="0"/>
              </a:rPr>
              <a:t>sa do Cirkvi a do Združenia </a:t>
            </a:r>
            <a:r>
              <a:rPr lang="sk-SK" cap="none" dirty="0">
                <a:latin typeface="Calibri" panose="020F0502020204030204" pitchFamily="34" charset="0"/>
                <a:cs typeface="Calibri" panose="020F0502020204030204" pitchFamily="34" charset="0"/>
              </a:rPr>
              <a:t>ochotne a s postojom služby.</a:t>
            </a:r>
          </a:p>
        </p:txBody>
      </p:sp>
    </p:spTree>
    <p:extLst>
      <p:ext uri="{BB962C8B-B14F-4D97-AF65-F5344CB8AC3E}">
        <p14:creationId xmlns:p14="http://schemas.microsoft.com/office/powerpoint/2010/main" val="2318105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12B650-7F22-4AF9-A53D-4C0E1905F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>
                <a:solidFill>
                  <a:schemeClr val="accent1">
                    <a:lumMod val="50000"/>
                  </a:schemeClr>
                </a:solidFill>
              </a:rPr>
              <a:t>Vernosť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6D14BA3-BBA4-4835-A7EE-B9881C1CF97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 Je </a:t>
            </a:r>
            <a:r>
              <a:rPr lang="en-US" b="1" dirty="0"/>
              <a:t>p</a:t>
            </a:r>
            <a:r>
              <a:rPr lang="sk-SK" b="1" cap="none" dirty="0"/>
              <a:t>odporovaná láskou a solidaritou</a:t>
            </a:r>
            <a:r>
              <a:rPr lang="sk-SK" cap="none" dirty="0"/>
              <a:t> ostatných členov Združenia a saleziánskej rodiny.</a:t>
            </a:r>
          </a:p>
          <a:p>
            <a:pPr algn="just"/>
            <a:r>
              <a:rPr lang="en-US" dirty="0" err="1"/>
              <a:t>Vernos</a:t>
            </a:r>
            <a:r>
              <a:rPr lang="sk-SK" dirty="0"/>
              <a:t>ť</a:t>
            </a:r>
            <a:r>
              <a:rPr lang="en-US" dirty="0"/>
              <a:t> z</a:t>
            </a:r>
            <a:r>
              <a:rPr lang="sk-SK" dirty="0" err="1"/>
              <a:t>ávä</a:t>
            </a:r>
            <a:r>
              <a:rPr lang="en-US" dirty="0" err="1"/>
              <a:t>zkom</a:t>
            </a:r>
            <a:r>
              <a:rPr lang="en-US" dirty="0"/>
              <a:t> </a:t>
            </a:r>
            <a:r>
              <a:rPr lang="en-US" dirty="0" err="1"/>
              <a:t>vypl</a:t>
            </a:r>
            <a:r>
              <a:rPr lang="sk-SK" dirty="0"/>
              <a:t>ý</a:t>
            </a:r>
            <a:r>
              <a:rPr lang="en-US" dirty="0" err="1"/>
              <a:t>vaj</a:t>
            </a:r>
            <a:r>
              <a:rPr lang="sk-SK" dirty="0"/>
              <a:t>ú</a:t>
            </a:r>
            <a:r>
              <a:rPr lang="en-US" dirty="0" err="1"/>
              <a:t>cich</a:t>
            </a:r>
            <a:r>
              <a:rPr lang="sk-SK" cap="none" dirty="0"/>
              <a:t> z povolania saleziána spolupracovníka je v prvom rade vytvárať </a:t>
            </a:r>
            <a:r>
              <a:rPr lang="sk-SK" b="1" cap="none" dirty="0"/>
              <a:t>láskyplné prostredie </a:t>
            </a:r>
            <a:r>
              <a:rPr lang="sk-SK" cap="none" dirty="0"/>
              <a:t>a živé strediská </a:t>
            </a:r>
            <a:r>
              <a:rPr lang="sk-SK" b="1" cap="none" dirty="0"/>
              <a:t>pre službu mladým</a:t>
            </a:r>
            <a:r>
              <a:rPr lang="sk-SK" cap="none" dirty="0"/>
              <a:t>, </a:t>
            </a:r>
            <a:r>
              <a:rPr lang="sk-SK" b="1" cap="none" dirty="0"/>
              <a:t>na spôsob Dona </a:t>
            </a:r>
            <a:r>
              <a:rPr lang="sk-SK" b="1" cap="none" dirty="0" err="1"/>
              <a:t>Bosca</a:t>
            </a:r>
            <a:r>
              <a:rPr lang="sk-SK" b="1" cap="none" dirty="0"/>
              <a:t>. </a:t>
            </a:r>
          </a:p>
          <a:p>
            <a:pPr algn="just"/>
            <a:r>
              <a:rPr lang="sk-SK" dirty="0"/>
              <a:t>Je p</a:t>
            </a:r>
            <a:r>
              <a:rPr lang="sk-SK" cap="none" dirty="0"/>
              <a:t>otvrdzovaná obnovou prísľubu. </a:t>
            </a:r>
          </a:p>
        </p:txBody>
      </p:sp>
    </p:spTree>
    <p:extLst>
      <p:ext uri="{BB962C8B-B14F-4D97-AF65-F5344CB8AC3E}">
        <p14:creationId xmlns:p14="http://schemas.microsoft.com/office/powerpoint/2010/main" val="1078325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743CA-6952-429B-B233-76E995AD1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chemeClr val="accent1">
                    <a:lumMod val="50000"/>
                  </a:schemeClr>
                </a:solidFill>
              </a:rPr>
              <a:t>Vernosť obnovovania prísľubu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38239-460D-4390-B510-45A88ED00E1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k-SK" dirty="0"/>
              <a:t>Obnovenie si prísľubu je </a:t>
            </a:r>
            <a:r>
              <a:rPr lang="sk-SK" b="1" dirty="0"/>
              <a:t>privilegovaná, slávnostná chvíľa</a:t>
            </a:r>
            <a:r>
              <a:rPr lang="sk-SK" dirty="0"/>
              <a:t>, ktorá sa deje verejne pred spoločenstvom. Najčastejšie je to počas výročnej konferencie, alebo iný vhodný deň na to určený miestnym strediskom.</a:t>
            </a:r>
            <a:endParaRPr lang="en-US" dirty="0"/>
          </a:p>
          <a:p>
            <a:pPr marL="0" indent="0">
              <a:buNone/>
            </a:pPr>
            <a:r>
              <a:rPr lang="sk-SK" dirty="0"/>
              <a:t>Pre členov strediska, ktorým sa pre vzdialenosť, alebo iné životné okolnosti, nedá  byť osobne účastnými na obnove prísľub je vhodné, keď ich niekoľkí saleziáni spolupracovníci </a:t>
            </a:r>
            <a:r>
              <a:rPr lang="sk-SK" b="1" dirty="0"/>
              <a:t>idú navštíviť </a:t>
            </a:r>
            <a:r>
              <a:rPr lang="sk-SK" dirty="0"/>
              <a:t>a tak v spoločenstve bratov a sestier jeho strediska si môže dotyčná osoba obnoviť prísľub. Pričom s nimi udržuje stredisko stálu komunikáciu o živote v ňom a zdôrazňuje </a:t>
            </a:r>
            <a:r>
              <a:rPr lang="sk-SK" b="1" dirty="0"/>
              <a:t>modlitbu a lásku</a:t>
            </a:r>
            <a:r>
              <a:rPr lang="sk-SK" dirty="0"/>
              <a:t>, ktoré ich spájajú ako členov Združenia.  </a:t>
            </a:r>
          </a:p>
        </p:txBody>
      </p:sp>
    </p:spTree>
    <p:extLst>
      <p:ext uri="{BB962C8B-B14F-4D97-AF65-F5344CB8AC3E}">
        <p14:creationId xmlns:p14="http://schemas.microsoft.com/office/powerpoint/2010/main" val="3347928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BA910B7-9596-4439-B960-AB460D0A3F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786" y="1926078"/>
            <a:ext cx="3080557" cy="4455268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1F2F1220-9820-40BD-8404-74C2A8E54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>
                <a:solidFill>
                  <a:schemeClr val="accent1">
                    <a:lumMod val="50000"/>
                  </a:schemeClr>
                </a:solidFill>
              </a:rPr>
              <a:t>Na povzbudenie:</a:t>
            </a:r>
            <a:br>
              <a:rPr lang="sk-SK" sz="36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sk-SK" sz="3600" dirty="0">
                <a:solidFill>
                  <a:schemeClr val="accent1">
                    <a:lumMod val="50000"/>
                  </a:schemeClr>
                </a:solidFill>
              </a:rPr>
              <a:t>Alexandrina je zapísaná do združenia (1944)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5B1A8B0-84B5-429D-ADD5-1D075BA9B45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74456" y="2100055"/>
            <a:ext cx="6879318" cy="3780000"/>
          </a:xfrm>
        </p:spPr>
        <p:txBody>
          <a:bodyPr/>
          <a:lstStyle/>
          <a:p>
            <a:pPr marL="0" indent="0" algn="just">
              <a:buNone/>
            </a:pPr>
            <a:r>
              <a:rPr lang="sk-SK" dirty="0"/>
              <a:t>Svoj diplom spolupracovníčky chcela mať umiestnený na takom mieste, kde ho bude mať stále na očiach, aby požívala všetky s tým spojené odpustky a svojou bolesťou a svojimi modlitbami spolupracovala so saleziánmi na zachraňovaní duší, zvlášť mladých ľudí. Modlila sa a trpela za posvätenie spolupracovníkov na celom svete.</a:t>
            </a:r>
          </a:p>
        </p:txBody>
      </p:sp>
    </p:spTree>
    <p:extLst>
      <p:ext uri="{BB962C8B-B14F-4D97-AF65-F5344CB8AC3E}">
        <p14:creationId xmlns:p14="http://schemas.microsoft.com/office/powerpoint/2010/main" val="2007424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89CE37-00C4-4874-A991-01883C7B1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600" dirty="0">
                <a:solidFill>
                  <a:schemeClr val="accent1">
                    <a:lumMod val="50000"/>
                  </a:schemeClr>
                </a:solidFill>
              </a:rPr>
              <a:t>Čl.31. Vystúpenie zo Združenia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2735DD9-3776-49A3-9D35-36940FD544C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12386" y="1947655"/>
            <a:ext cx="10440000" cy="3780000"/>
          </a:xfrm>
        </p:spPr>
        <p:txBody>
          <a:bodyPr>
            <a:normAutofit fontScale="92500"/>
          </a:bodyPr>
          <a:lstStyle/>
          <a:p>
            <a:pPr marL="539750" indent="-539750" algn="just">
              <a:buNone/>
            </a:pPr>
            <a:r>
              <a:rPr lang="sk-SK" dirty="0">
                <a:solidFill>
                  <a:schemeClr val="accent3">
                    <a:lumMod val="75000"/>
                  </a:schemeClr>
                </a:solidFill>
              </a:rPr>
              <a:t>§1. Salezián spolupracovník alebo </a:t>
            </a:r>
            <a:r>
              <a:rPr lang="sk-SK" dirty="0" err="1">
                <a:solidFill>
                  <a:schemeClr val="accent3">
                    <a:lumMod val="75000"/>
                  </a:schemeClr>
                </a:solidFill>
              </a:rPr>
              <a:t>saleziánka</a:t>
            </a:r>
            <a:r>
              <a:rPr lang="sk-SK" dirty="0">
                <a:solidFill>
                  <a:schemeClr val="accent3">
                    <a:lumMod val="75000"/>
                  </a:schemeClr>
                </a:solidFill>
              </a:rPr>
              <a:t> spolupracovníčka, ktorý z osobného rozhodnutia má v úmysle ukončiť svoje členstvo v združení, oznámi to miestnej rade písomným vyhlásením. Miestna rada odovzdá kópiu vyhlásenia provinciálnej rade.</a:t>
            </a:r>
          </a:p>
          <a:p>
            <a:pPr marL="539750" indent="-539750" algn="just">
              <a:buNone/>
            </a:pPr>
            <a:r>
              <a:rPr lang="sk-SK" dirty="0">
                <a:solidFill>
                  <a:schemeClr val="accent3">
                    <a:lumMod val="75000"/>
                  </a:schemeClr>
                </a:solidFill>
              </a:rPr>
              <a:t>§2.  Rozhodnutie prepustiť zo Združenia z vážnych dôvodov niektorého zo svojich členov musí urobiť provinciálna rada na odôvodnenú žiadosť miestnej rady, v duchu lásky a úprimnosti, po overení, že životný štýl tohto člena nie je v súlade o základnými povinnosťami vyjadrenými v Projekte apoštolského života. O tomto rozhodnutí je dotyčný informovaný písomne.</a:t>
            </a:r>
          </a:p>
        </p:txBody>
      </p:sp>
    </p:spTree>
    <p:extLst>
      <p:ext uri="{BB962C8B-B14F-4D97-AF65-F5344CB8AC3E}">
        <p14:creationId xmlns:p14="http://schemas.microsoft.com/office/powerpoint/2010/main" val="499827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08239-8794-4829-8153-264F9E385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chemeClr val="accent1">
                    <a:lumMod val="50000"/>
                  </a:schemeClr>
                </a:solidFill>
              </a:rPr>
              <a:t>Vzájomná zodpovednosť a podpora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34E2F-89C2-42AF-B527-6FCB88AE535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Nech by sa v živote spolupracovníka stalo čokoľvek, nikdy by nemal zostať sám so svojimi zodpovednosťami. Vždy by mal nájsť bratov a sestry, ktorí sú ochotní a pripravení podporovať ho a pomáhať mu s láskou a solidaritou. Aby toto nevyznelo ako mŕtva litera treba, aby každý spolupracovník, každé stredisko a každá rada si bola vedomá tejto zodpovednosti a neustále si ju obnovovala.</a:t>
            </a:r>
          </a:p>
          <a:p>
            <a:r>
              <a:rPr lang="sk-SK" dirty="0"/>
              <a:t>Pestujme zmysel pre živé bratské vzťahy a skutočnú vzájomnú lásku.</a:t>
            </a:r>
          </a:p>
          <a:p>
            <a:r>
              <a:rPr lang="sk-SK" dirty="0"/>
              <a:t>Vystúpenie či prepustenie spolupracovníka zo Združenia nech sa deje v duchu lásky, úcty, porozumenie a dialógu ale aj v úprimnosti, jasnosti a realistickosti pohľadu na problém.</a:t>
            </a:r>
          </a:p>
          <a:p>
            <a:r>
              <a:rPr lang="sk-SK" dirty="0"/>
              <a:t>Modlime sa k Bohu, aby nás od takejto bolestivej skúsenosti chránil! </a:t>
            </a:r>
          </a:p>
        </p:txBody>
      </p:sp>
    </p:spTree>
    <p:extLst>
      <p:ext uri="{BB962C8B-B14F-4D97-AF65-F5344CB8AC3E}">
        <p14:creationId xmlns:p14="http://schemas.microsoft.com/office/powerpoint/2010/main" val="595709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D9E007-EC6A-4EE3-B8E2-DBDCD8BD9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>
                <a:solidFill>
                  <a:schemeClr val="accent1">
                    <a:lumMod val="50000"/>
                  </a:schemeClr>
                </a:solidFill>
              </a:rPr>
              <a:t>Podnety na zamyslenie a diskusiu: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7D1E95D-B764-4197-9E33-371C82A1C7E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sk-SK" sz="2550" dirty="0"/>
              <a:t>Čo pre Teba znamená slovo „vernosť“ a ako ju  ako spolupracovník prežívaš v každodennom živote?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sk-SK" sz="2550" dirty="0"/>
              <a:t>Kedy som si naposledy obnovil prísľub a čo to pre mňa znamená?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sk-SK" sz="2550" dirty="0"/>
              <a:t>Čo môžeme urobiť pre tých bratov a sestry, ktorí sú v našom stredisku „na periférii“?</a:t>
            </a:r>
          </a:p>
        </p:txBody>
      </p:sp>
    </p:spTree>
    <p:extLst>
      <p:ext uri="{BB962C8B-B14F-4D97-AF65-F5344CB8AC3E}">
        <p14:creationId xmlns:p14="http://schemas.microsoft.com/office/powerpoint/2010/main" val="11111491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914</TotalTime>
  <Words>720</Words>
  <Application>Microsoft Office PowerPoint</Application>
  <PresentationFormat>Widescreen</PresentationFormat>
  <Paragraphs>35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Bahnschrift Condensed</vt:lpstr>
      <vt:lpstr>Calibri</vt:lpstr>
      <vt:lpstr>Franklin Gothic Book</vt:lpstr>
      <vt:lpstr>Tw Cen MT</vt:lpstr>
      <vt:lpstr>Wingdings</vt:lpstr>
      <vt:lpstr>Droplet</vt:lpstr>
      <vt:lpstr>5.kapitola</vt:lpstr>
      <vt:lpstr>Čl. 30. Vernosť prevzatým záväzkom </vt:lpstr>
      <vt:lpstr>Byť saleziánom spolupracovníkom je:</vt:lpstr>
      <vt:lpstr>Vernosť </vt:lpstr>
      <vt:lpstr>Vernosť obnovovania prísľubu</vt:lpstr>
      <vt:lpstr>Na povzbudenie: Alexandrina je zapísaná do združenia (1944)</vt:lpstr>
      <vt:lpstr>Čl.31. Vystúpenie zo Združenia</vt:lpstr>
      <vt:lpstr>Vzájomná zodpovednosť a podpora</vt:lpstr>
      <vt:lpstr>Podnety na zamyslenie a diskusiu: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Vstup do združenia</dc:title>
  <dc:creator>Martina Chvostalova</dc:creator>
  <cp:lastModifiedBy>Martina Chvostalova</cp:lastModifiedBy>
  <cp:revision>79</cp:revision>
  <dcterms:created xsi:type="dcterms:W3CDTF">2021-08-21T09:38:40Z</dcterms:created>
  <dcterms:modified xsi:type="dcterms:W3CDTF">2021-10-31T18:55:23Z</dcterms:modified>
  <cp:category>OPEN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systems-DocumentTagging.ClassificationMark.P00">
    <vt:lpwstr>&lt;ClassificationMark xmlns:xsi="http://www.w3.org/2001/XMLSchema-instance" xmlns:xsd="http://www.w3.org/2001/XMLSchema" margin="NaN" class="C0" owner="johnbacheson@gmail.com" position="BottomRight" marginX="0" marginY="0" classifiedOn="2021-08-23T10:3</vt:lpwstr>
  </property>
  <property fmtid="{D5CDD505-2E9C-101B-9397-08002B2CF9AE}" pid="3" name="tsystems-DocumentTagging.ClassificationMark.P01">
    <vt:lpwstr>1:22.3769922+02:00" showPrintedBy="false" showPrintDate="false" language="en" ApplicationVersion="Microsoft PowerPoint, 16.0" addinVersion="5.10.4.12" template="Default"&gt;&lt;history bulk="false" class="OPEN " code="C0" user="Orkuty, Stefan" date="2021-0</vt:lpwstr>
  </property>
  <property fmtid="{D5CDD505-2E9C-101B-9397-08002B2CF9AE}" pid="4" name="tsystems-DocumentTagging.ClassificationMark.P02">
    <vt:lpwstr>8-23T10:31:22.5525297+02:00" /&gt;&lt;recipients /&gt;&lt;documentOwners /&gt;&lt;/ClassificationMark&gt;</vt:lpwstr>
  </property>
  <property fmtid="{D5CDD505-2E9C-101B-9397-08002B2CF9AE}" pid="5" name="tsystems-DocumentTagging.ClassificationMark">
    <vt:lpwstr>￼PARTS:3</vt:lpwstr>
  </property>
  <property fmtid="{D5CDD505-2E9C-101B-9397-08002B2CF9AE}" pid="6" name="tsystems-DocumentClasification">
    <vt:lpwstr>OPEN </vt:lpwstr>
  </property>
  <property fmtid="{D5CDD505-2E9C-101B-9397-08002B2CF9AE}" pid="7" name="tsystems-DLP">
    <vt:lpwstr>tsystems-DLP:TAG_SEC_C0</vt:lpwstr>
  </property>
</Properties>
</file>