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16"/>
  </p:notesMasterIdLst>
  <p:sldIdLst>
    <p:sldId id="260" r:id="rId2"/>
    <p:sldId id="276" r:id="rId3"/>
    <p:sldId id="290" r:id="rId4"/>
    <p:sldId id="278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31" autoAdjust="0"/>
  </p:normalViewPr>
  <p:slideViewPr>
    <p:cSldViewPr snapToGrid="0">
      <p:cViewPr varScale="1">
        <p:scale>
          <a:sx n="77" d="100"/>
          <a:sy n="77" d="100"/>
        </p:scale>
        <p:origin x="984" y="78"/>
      </p:cViewPr>
      <p:guideLst/>
    </p:cSldViewPr>
  </p:slideViewPr>
  <p:outlineViewPr>
    <p:cViewPr>
      <p:scale>
        <a:sx n="33" d="100"/>
        <a:sy n="33" d="100"/>
      </p:scale>
      <p:origin x="0" y="-27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A33A7-8B91-43C6-AAE1-A4ED5F78D664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0EA34-370D-45CD-8A76-D338B289A12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046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591-3EC7-4EF4-BEC3-DBF14AAE3C7C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1F46-0A02-445C-A7B4-972AFACEAA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116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591-3EC7-4EF4-BEC3-DBF14AAE3C7C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1F46-0A02-445C-A7B4-972AFACEAA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936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591-3EC7-4EF4-BEC3-DBF14AAE3C7C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1F46-0A02-445C-A7B4-972AFACEAA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3403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591-3EC7-4EF4-BEC3-DBF14AAE3C7C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1F46-0A02-445C-A7B4-972AFACEAA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380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591-3EC7-4EF4-BEC3-DBF14AAE3C7C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1F46-0A02-445C-A7B4-972AFACEAA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668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591-3EC7-4EF4-BEC3-DBF14AAE3C7C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1F46-0A02-445C-A7B4-972AFACEAA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078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591-3EC7-4EF4-BEC3-DBF14AAE3C7C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1F46-0A02-445C-A7B4-972AFACEAA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492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591-3EC7-4EF4-BEC3-DBF14AAE3C7C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1F46-0A02-445C-A7B4-972AFACEAA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969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591-3EC7-4EF4-BEC3-DBF14AAE3C7C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1F46-0A02-445C-A7B4-972AFACEAA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468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591-3EC7-4EF4-BEC3-DBF14AAE3C7C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1F46-0A02-445C-A7B4-972AFACEAA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414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591-3EC7-4EF4-BEC3-DBF14AAE3C7C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1F46-0A02-445C-A7B4-972AFACEAA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930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591-3EC7-4EF4-BEC3-DBF14AAE3C7C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1F46-0A02-445C-A7B4-972AFACEAA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905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0C8591-3EC7-4EF4-BEC3-DBF14AAE3C7C}" type="datetimeFigureOut">
              <a:rPr lang="sk-SK" smtClean="0"/>
              <a:t>7. 3. 2022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E3F1F46-0A02-445C-A7B4-972AFACEAA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199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8540" y="1363416"/>
            <a:ext cx="8689976" cy="185728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apoštolského života ASC</a:t>
            </a:r>
            <a:br>
              <a:rPr lang="sk-SK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Štatút</a:t>
            </a:r>
            <a:br>
              <a:rPr lang="sk-SK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310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VI. Kapitola </a:t>
            </a:r>
            <a:br>
              <a:rPr lang="sk-SK" sz="310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310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článok 36 – 38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type="subTitle" idx="1"/>
          </p:nvPr>
        </p:nvSpPr>
        <p:spPr>
          <a:xfrm>
            <a:off x="208540" y="3697843"/>
            <a:ext cx="8689976" cy="1371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Organizácia združenia</a:t>
            </a:r>
          </a:p>
          <a:p>
            <a:pPr marL="0" indent="0" algn="ctr">
              <a:buNone/>
            </a:pPr>
            <a:r>
              <a:rPr lang="sk-SK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 téma ASC </a:t>
            </a:r>
          </a:p>
          <a:p>
            <a:pPr marL="0" indent="0" algn="ctr">
              <a:buNone/>
            </a:pPr>
            <a:r>
              <a:rPr lang="sk-SK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marec 2022</a:t>
            </a:r>
            <a:endParaRPr lang="sk-SK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br>
              <a:rPr lang="sk-SK" sz="1800" b="1" dirty="0">
                <a:solidFill>
                  <a:schemeClr val="bg1"/>
                </a:solidFill>
              </a:rPr>
            </a:br>
            <a:endParaRPr lang="sk-SK" sz="1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sz="16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6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274455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latin typeface="Calibri" panose="020F0502020204030204" pitchFamily="34" charset="0"/>
                <a:cs typeface="Calibri" panose="020F0502020204030204" pitchFamily="34" charset="0"/>
              </a:rPr>
              <a:t>Článok 38:</a:t>
            </a:r>
            <a:r>
              <a:rPr lang="sk-SK" sz="3600" b="1" dirty="0">
                <a:latin typeface="Calibri" panose="020F0502020204030204" pitchFamily="34" charset="0"/>
                <a:cs typeface="Calibri" panose="020F0502020204030204" pitchFamily="34" charset="0"/>
              </a:rPr>
              <a:t> Svetová úroveň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491302" y="609810"/>
            <a:ext cx="6931133" cy="5638380"/>
          </a:xfrm>
          <a:gradFill>
            <a:gsLst>
              <a:gs pos="0">
                <a:schemeClr val="lt1">
                  <a:tint val="93000"/>
                  <a:shade val="98000"/>
                  <a:satMod val="120000"/>
                  <a:lumMod val="102000"/>
                </a:schemeClr>
              </a:gs>
              <a:gs pos="48000">
                <a:schemeClr val="lt1">
                  <a:tint val="98000"/>
                  <a:shade val="90000"/>
                  <a:satMod val="110000"/>
                  <a:lumMod val="10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1. Svetovú radu tvoria:</a:t>
            </a:r>
          </a:p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koordinátor svetovej rady, vymenovaný priamo hlavným predstaveným,</a:t>
            </a:r>
          </a:p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svetový delegát SDB, vymenovaný hlavným predstaveným, a svetová delegátka FMA, vymenovaná hlavným predstaveným na návrh generálnej matky Inštitútu dcér Márie Pomocnice,</a:t>
            </a:r>
          </a:p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členovia svetovej rady, volení príslušnými regionálnymi kongresmi,</a:t>
            </a:r>
          </a:p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správca majetku Združenia a sekretár svetovej rady, volení tajným hlasovaním členmi svetovej rady.</a:t>
            </a:r>
          </a:p>
          <a:p>
            <a:pPr algn="just"/>
            <a:endParaRPr lang="sk-SK" sz="2000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538163"/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Hlavný predstavený sa zvyčajne opiera o svetovú radu ASC, predovšetkým preto, aby animoval celé združenie a koordinoval formačné a apoštolské iniciatívy. Svetová rada tak spolupracuje s hlavným predstaveným pri riadení a animovaní Združenia.</a:t>
            </a:r>
          </a:p>
          <a:p>
            <a:pPr algn="just" defTabSz="538163"/>
            <a:endParaRPr lang="sk-SK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29C7746-9DDC-415F-9F7D-08ACF9FDF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9230" r="15881" b="4099"/>
          <a:stretch/>
        </p:blipFill>
        <p:spPr bwMode="auto">
          <a:xfrm>
            <a:off x="250668" y="3732756"/>
            <a:ext cx="354031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0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274455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latin typeface="Calibri" panose="020F0502020204030204" pitchFamily="34" charset="0"/>
                <a:cs typeface="Calibri" panose="020F0502020204030204" pitchFamily="34" charset="0"/>
              </a:rPr>
              <a:t>Článok 38:</a:t>
            </a:r>
            <a:r>
              <a:rPr lang="sk-SK" sz="3600" b="1" dirty="0">
                <a:latin typeface="Calibri" panose="020F0502020204030204" pitchFamily="34" charset="0"/>
                <a:cs typeface="Calibri" panose="020F0502020204030204" pitchFamily="34" charset="0"/>
              </a:rPr>
              <a:t> Svetová úroveň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441198" y="1197300"/>
            <a:ext cx="6931133" cy="4463399"/>
          </a:xfrm>
          <a:gradFill>
            <a:gsLst>
              <a:gs pos="0">
                <a:schemeClr val="lt1">
                  <a:tint val="93000"/>
                  <a:shade val="98000"/>
                  <a:satMod val="120000"/>
                  <a:lumMod val="102000"/>
                </a:schemeClr>
              </a:gs>
              <a:gs pos="48000">
                <a:schemeClr val="lt1">
                  <a:tint val="98000"/>
                  <a:shade val="90000"/>
                  <a:satMod val="110000"/>
                  <a:lumMod val="10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2. Výkonný sekretariát svetovej rady tvoria koordinátor svetovej rady, správca majetku Združenia, sekretár svetovej rady, svetový delegát SDB a svetová delegátka FMA. </a:t>
            </a:r>
          </a:p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Výkonný sekretariát svetovej rady vykonáva úkony riadneho spravovania, ktoré nevyžadujú zvolanie svetovej rady. V rámci svetovej rady má v Združení úlohu „rady pre ekonomické záležitosti“ – v zmysle kánonu 1280.</a:t>
            </a:r>
          </a:p>
          <a:p>
            <a:pPr algn="just" defTabSz="538163"/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Výkonný sekretariát svetovej rady 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môžu tvoriť viaceré osoby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vedené jedným spolupracovníkom, ktorý má úlohu zodpovednosti. Cieľ pre ktorý sa ustanovuje je, že „vykonáva úkony riadneho spravovania“. Môže mať človeka zodpovedného za kanceláriu v osobe sekretára, ktorý koná v priamej podriadenosti koordinátorovi svetovej rady.</a:t>
            </a:r>
          </a:p>
          <a:p>
            <a:pPr algn="just" defTabSz="538163"/>
            <a:endParaRPr lang="sk-SK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WORLD MAP 3D dekorácia z kovu - kovová mapa sveta">
            <a:extLst>
              <a:ext uri="{FF2B5EF4-FFF2-40B4-BE49-F238E27FC236}">
                <a16:creationId xmlns:a16="http://schemas.microsoft.com/office/drawing/2014/main" id="{CD592A7A-7944-4646-9C02-0DF1D3870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12541" b="18505"/>
          <a:stretch/>
        </p:blipFill>
        <p:spPr bwMode="auto">
          <a:xfrm>
            <a:off x="256032" y="3832964"/>
            <a:ext cx="34622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1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274455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latin typeface="Calibri" panose="020F0502020204030204" pitchFamily="34" charset="0"/>
                <a:cs typeface="Calibri" panose="020F0502020204030204" pitchFamily="34" charset="0"/>
              </a:rPr>
              <a:t>Článok 38:</a:t>
            </a:r>
            <a:r>
              <a:rPr lang="sk-SK" sz="3600" b="1" dirty="0">
                <a:latin typeface="Calibri" panose="020F0502020204030204" pitchFamily="34" charset="0"/>
                <a:cs typeface="Calibri" panose="020F0502020204030204" pitchFamily="34" charset="0"/>
              </a:rPr>
              <a:t> Svetová úroveň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85402" y="485957"/>
            <a:ext cx="6931133" cy="5886085"/>
          </a:xfrm>
          <a:gradFill>
            <a:gsLst>
              <a:gs pos="0">
                <a:schemeClr val="lt1">
                  <a:tint val="93000"/>
                  <a:shade val="98000"/>
                  <a:satMod val="120000"/>
                  <a:lumMod val="102000"/>
                </a:schemeClr>
              </a:gs>
              <a:gs pos="48000">
                <a:schemeClr val="lt1">
                  <a:tint val="98000"/>
                  <a:shade val="90000"/>
                  <a:satMod val="110000"/>
                  <a:lumMod val="10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3. Mandát členov svetovej rady trvá šesť rokov.</a:t>
            </a:r>
          </a:p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4. Smernice svetovej rady sa stávajú záväznými, keď ich schváli hlavný predstavený.</a:t>
            </a:r>
          </a:p>
          <a:p>
            <a:pPr algn="just" defTabSz="538163"/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Šesť ročné obdobie, ktoré rade umožňuje z jednej strany vykonávať dobrú prácu animovania a koordinovania a z druhej strany môcť sa obnovovať vystriedaním svojich členov.</a:t>
            </a:r>
          </a:p>
          <a:p>
            <a:pPr algn="just" defTabSz="538163"/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Člena svetovej rady povereného za každý región 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volia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provinciálny koordinátori a ich provinciálne rady, delegáti SDB a delegátky FMA, ktorí sú na to určení zainteresovanými provinciálmi a </a:t>
            </a:r>
            <a:r>
              <a:rPr lang="sk-SK" sz="20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provinciálkami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(článok 29 PAŽ Pravidiel stanovuje normy o vytvorení a fungovaní regionálneho kongresu).</a:t>
            </a:r>
          </a:p>
          <a:p>
            <a:pPr algn="just" defTabSz="538163"/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Svetová rada 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podporuje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spojenie rozličných regiónov s hlavným predstaveným, 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poznáva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realitu rozličných regiónov a 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predstavuje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 hlavnému prestavenému, 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poskytuje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hlavnému predstavenému vhodné a užitočné informácie na prijímanie rozhodnutí a vydávanie smerníc, 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podporuje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praktické plnenie rozhodnutí a smerníc hlavného predstaveného pre Združenie.</a:t>
            </a:r>
          </a:p>
        </p:txBody>
      </p:sp>
      <p:pic>
        <p:nvPicPr>
          <p:cNvPr id="8194" name="Picture 2" descr="6. Detská ruka ukazuje znak ruky číslo šesť.  stock ilustrácie šiestich prstov">
            <a:extLst>
              <a:ext uri="{FF2B5EF4-FFF2-40B4-BE49-F238E27FC236}">
                <a16:creationId xmlns:a16="http://schemas.microsoft.com/office/drawing/2014/main" id="{E401E094-5E09-4C38-9703-ADE614EB5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5" t="5448" r="3299" b="6062"/>
          <a:stretch/>
        </p:blipFill>
        <p:spPr bwMode="auto">
          <a:xfrm>
            <a:off x="256032" y="3970752"/>
            <a:ext cx="38850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01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36" y="1389897"/>
            <a:ext cx="2834640" cy="2274455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dirty="0">
                <a:latin typeface="Calibri" panose="020F0502020204030204" pitchFamily="34" charset="0"/>
                <a:cs typeface="Calibri" panose="020F0502020204030204" pitchFamily="34" charset="0"/>
              </a:rPr>
              <a:t>Otázky a podnety do diskusie</a:t>
            </a:r>
            <a:br>
              <a:rPr lang="sk-SK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000" dirty="0">
                <a:latin typeface="Calibri" panose="020F0502020204030204" pitchFamily="34" charset="0"/>
                <a:cs typeface="Calibri" panose="020F0502020204030204" pitchFamily="34" charset="0"/>
              </a:rPr>
              <a:t>(a trocha aktivít)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B74361E-34EB-43AC-BC29-41E7385D7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36" y="4053866"/>
            <a:ext cx="4614940" cy="252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09786" y="485957"/>
            <a:ext cx="6781698" cy="5886085"/>
          </a:xfrm>
          <a:gradFill>
            <a:gsLst>
              <a:gs pos="0">
                <a:schemeClr val="lt1">
                  <a:tint val="93000"/>
                  <a:shade val="98000"/>
                  <a:satMod val="120000"/>
                  <a:lumMod val="102000"/>
                </a:schemeClr>
              </a:gs>
              <a:gs pos="48000">
                <a:schemeClr val="lt1">
                  <a:tint val="98000"/>
                  <a:shade val="90000"/>
                  <a:satMod val="110000"/>
                  <a:lumMod val="10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Čím je pre mňa moje stredisko, jeho členovia?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Ako som volil členov do novej miestnej rady? Aké motivácie boli za tým? (odpovedz si sám pre seba)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Ako je to s bratským prijatím v našom stredisku? Sme otvorení aj ľuďom „z vonku“? Vieme prijímať a zapájať aj tých, ktorí nie sú členmi nášho strediska?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Ako môžeme upevniť „puto jednoty“ s našimi SDB a FMA?</a:t>
            </a:r>
          </a:p>
          <a:p>
            <a:pPr algn="just"/>
            <a:endParaRPr lang="sk-SK" sz="2000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Využívajme možnosť povzbudenia a osobného rastu ako ASC aj cez rozličné online a web aktivity (napr. Dni saleziánskej spirituality). Stále sú zavesené na webe.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 pre zaujímavosť – vieme zistiť, na aké regióny je členené naše Združenie? Do ktorého regiónu patrí Slovensko?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Nájdi </a:t>
            </a:r>
            <a:r>
              <a:rPr lang="sk-SK" sz="2000" i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</a:t>
            </a:r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koordinátora svetovej rady a zisti jeho meno.</a:t>
            </a:r>
          </a:p>
          <a:p>
            <a:pPr algn="just"/>
            <a:endParaRPr lang="sk-SK" sz="2000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56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274455"/>
          </a:xfrm>
        </p:spPr>
        <p:txBody>
          <a:bodyPr>
            <a:normAutofit/>
          </a:bodyPr>
          <a:lstStyle/>
          <a:p>
            <a:pPr algn="ctr"/>
            <a:r>
              <a:rPr lang="sk-SK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Bonusovka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008330" y="1582976"/>
            <a:ext cx="7458102" cy="3692047"/>
          </a:xfrm>
          <a:gradFill>
            <a:gsLst>
              <a:gs pos="0">
                <a:schemeClr val="lt1">
                  <a:tint val="93000"/>
                  <a:shade val="98000"/>
                  <a:satMod val="120000"/>
                  <a:lumMod val="102000"/>
                </a:schemeClr>
              </a:gs>
              <a:gs pos="48000">
                <a:schemeClr val="lt1">
                  <a:tint val="98000"/>
                  <a:shade val="90000"/>
                  <a:satMod val="110000"/>
                  <a:lumMod val="10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endParaRPr lang="sk-SK" sz="2400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sk-SK" sz="2400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4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Vieš, že aj Slovensko má svoje zastúpenie vo svetovej rade? Koho? Skús to zistiť. Ak sa ho opýtaš, určite ti rád povie praktické skúsenosti ako to vo svetovej rade funguje?</a:t>
            </a:r>
          </a:p>
          <a:p>
            <a:pPr algn="just"/>
            <a:endParaRPr lang="sk-SK" sz="2000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Čo s poplatkami za školu a škôlku? Čo s poplatkami za školu a škôlku?">
            <a:extLst>
              <a:ext uri="{FF2B5EF4-FFF2-40B4-BE49-F238E27FC236}">
                <a16:creationId xmlns:a16="http://schemas.microsoft.com/office/drawing/2014/main" id="{139D7ECC-B70D-4081-A053-4FD7AC7D5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01" y="366892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5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436" y="1123837"/>
            <a:ext cx="2987965" cy="4601183"/>
          </a:xfrm>
        </p:spPr>
        <p:txBody>
          <a:bodyPr/>
          <a:lstStyle/>
          <a:p>
            <a:pPr algn="ctr"/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Obsah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9268" y="864108"/>
            <a:ext cx="6142950" cy="5120640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Božie Slovo</a:t>
            </a:r>
          </a:p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Úvod</a:t>
            </a:r>
            <a:endParaRPr lang="sk-SK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Článok 36</a:t>
            </a:r>
          </a:p>
          <a:p>
            <a:pPr lvl="1"/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Miestna úroveň</a:t>
            </a:r>
          </a:p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Článok 37</a:t>
            </a:r>
          </a:p>
          <a:p>
            <a:pPr lvl="1"/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Provinciálna úroveň</a:t>
            </a:r>
          </a:p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Článok 38</a:t>
            </a:r>
          </a:p>
          <a:p>
            <a:pPr lvl="1"/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Svetová úroveň</a:t>
            </a:r>
          </a:p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Aktivity (aj bonusová)</a:t>
            </a:r>
          </a:p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Otázky</a:t>
            </a:r>
          </a:p>
        </p:txBody>
      </p:sp>
    </p:spTree>
    <p:extLst>
      <p:ext uri="{BB962C8B-B14F-4D97-AF65-F5344CB8AC3E}">
        <p14:creationId xmlns:p14="http://schemas.microsoft.com/office/powerpoint/2010/main" val="328377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Úvod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13017" y="415634"/>
            <a:ext cx="7832437" cy="5938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„Všetko robte s láskou, nič nasilu.“</a:t>
            </a:r>
          </a:p>
          <a:p>
            <a:pPr marL="0" indent="0" algn="ctr">
              <a:buNone/>
            </a:pPr>
            <a:endParaRPr lang="sk-SK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 túto formačno-animačnú tému (potom môže byť obohatením </a:t>
            </a: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)</a:t>
            </a:r>
            <a:endParaRPr lang="sk-SK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7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274455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latin typeface="Calibri" panose="020F0502020204030204" pitchFamily="34" charset="0"/>
                <a:cs typeface="Calibri" panose="020F0502020204030204" pitchFamily="34" charset="0"/>
              </a:rPr>
              <a:t>Článok 36:</a:t>
            </a:r>
            <a:r>
              <a:rPr lang="sk-SK" sz="3600" b="1" dirty="0">
                <a:latin typeface="Calibri" panose="020F0502020204030204" pitchFamily="34" charset="0"/>
                <a:cs typeface="Calibri" panose="020F0502020204030204" pitchFamily="34" charset="0"/>
              </a:rPr>
              <a:t> Miestna úroveň</a:t>
            </a: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86551" y="1470418"/>
            <a:ext cx="6931133" cy="3894074"/>
          </a:xfrm>
          <a:gradFill>
            <a:gsLst>
              <a:gs pos="0">
                <a:schemeClr val="lt1">
                  <a:tint val="93000"/>
                  <a:shade val="98000"/>
                  <a:satMod val="120000"/>
                  <a:lumMod val="102000"/>
                </a:schemeClr>
              </a:gs>
              <a:gs pos="48000">
                <a:schemeClr val="lt1">
                  <a:tint val="98000"/>
                  <a:shade val="90000"/>
                  <a:satMod val="110000"/>
                  <a:lumMod val="10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sk-SK" sz="22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1. Základnou jednotkou Združenia je miestne stredisko. Zoskupuje spravidla saleziánov spolupracovníkov, ktorí pracujú na určitom území. Každé stredisko má delegáta alebo delegátku, ktorých vymenuje príslušný provinciál alebo </a:t>
            </a:r>
            <a:r>
              <a:rPr lang="sk-SK" sz="2200" i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provinciálka</a:t>
            </a:r>
            <a:r>
              <a:rPr lang="sk-SK" sz="22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Stredisko sa prednostne zriaďuje pri diele Saleziánov dona </a:t>
            </a:r>
            <a:r>
              <a:rPr lang="sk-SK" sz="2200" i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Bosca</a:t>
            </a:r>
            <a:r>
              <a:rPr lang="sk-SK" sz="22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alebo dcér Márie Pomocnice.</a:t>
            </a:r>
          </a:p>
          <a:p>
            <a:pPr algn="just"/>
            <a:endParaRPr lang="sk-SK" sz="2000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538163"/>
            <a:r>
              <a:rPr lang="sk-SK" sz="19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Združenie je </a:t>
            </a:r>
            <a:r>
              <a:rPr lang="sk-SK" sz="2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organizované</a:t>
            </a:r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preto, </a:t>
            </a:r>
            <a:r>
              <a:rPr lang="sk-SK" sz="2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aby lepšie dosahovalo svoj cieľ</a:t>
            </a:r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slúžiť tým najmenším bratom a sestrám v okruhu miestnych cirkví.</a:t>
            </a:r>
          </a:p>
          <a:p>
            <a:pPr algn="just" defTabSz="538163"/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Miestne stredisko je naozaj vitálnym jadrom na dosahovanie cieľa spolupracovníkov, dodáva energiu a podporu, keďže je základnou operatívnou jednotkou Združenia.</a:t>
            </a:r>
          </a:p>
          <a:p>
            <a:endParaRPr lang="sk-SK" sz="2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Pán Boh nás stvoril pre spoločenstvo">
            <a:extLst>
              <a:ext uri="{FF2B5EF4-FFF2-40B4-BE49-F238E27FC236}">
                <a16:creationId xmlns:a16="http://schemas.microsoft.com/office/drawing/2014/main" id="{CD61B6FD-CF7D-4805-A0E4-8B5B725E8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r="4520"/>
          <a:stretch/>
        </p:blipFill>
        <p:spPr bwMode="auto">
          <a:xfrm>
            <a:off x="256032" y="3912365"/>
            <a:ext cx="399580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11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274455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latin typeface="Calibri" panose="020F0502020204030204" pitchFamily="34" charset="0"/>
                <a:cs typeface="Calibri" panose="020F0502020204030204" pitchFamily="34" charset="0"/>
              </a:rPr>
              <a:t>Článok 36:</a:t>
            </a:r>
            <a:r>
              <a:rPr lang="sk-SK" sz="3600" b="1" dirty="0">
                <a:latin typeface="Calibri" panose="020F0502020204030204" pitchFamily="34" charset="0"/>
                <a:cs typeface="Calibri" panose="020F0502020204030204" pitchFamily="34" charset="0"/>
              </a:rPr>
              <a:t> Miestna úroveň</a:t>
            </a: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624129" y="943344"/>
            <a:ext cx="6931133" cy="4971312"/>
          </a:xfrm>
          <a:gradFill>
            <a:gsLst>
              <a:gs pos="0">
                <a:schemeClr val="lt1">
                  <a:tint val="93000"/>
                  <a:shade val="98000"/>
                  <a:satMod val="120000"/>
                  <a:lumMod val="102000"/>
                </a:schemeClr>
              </a:gs>
              <a:gs pos="48000">
                <a:schemeClr val="lt1">
                  <a:tint val="98000"/>
                  <a:shade val="90000"/>
                  <a:satMod val="110000"/>
                  <a:lumMod val="10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sk-SK" sz="22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2. Miestne stredisko kolegiálne vedie miestna rada. Miestnu radu volia všetci členovia, ktorí patria do príslušného strediska. Členovia rady spomedzi seba volia miestneho koordinátora a určujú špecifické úlohy radcov. Delegát alebo delegátka sú členmi rady, pričom majú aktívny hlas.</a:t>
            </a:r>
          </a:p>
          <a:p>
            <a:pPr algn="just" defTabSz="538163"/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just" defTabSz="538163"/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Kľúčovým slovom je výraz </a:t>
            </a:r>
            <a:r>
              <a:rPr lang="sk-SK" sz="2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KOLEGIÁLNE</a:t>
            </a:r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ním sa vysvetľuje spôsob vedenia strediska.</a:t>
            </a:r>
          </a:p>
          <a:p>
            <a:pPr algn="just" defTabSz="538163"/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Miestnu radu volia všetci členovia strediska, aby: </a:t>
            </a:r>
          </a:p>
          <a:p>
            <a:pPr marL="342900" indent="-342900" algn="just" defTabSz="538163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riadila a animovala činnosť samotného strediska,</a:t>
            </a:r>
          </a:p>
          <a:p>
            <a:pPr marL="342900" indent="-342900" algn="just" defTabSz="538163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udávala smer,</a:t>
            </a:r>
          </a:p>
          <a:p>
            <a:pPr marL="342900" indent="-342900" algn="just" defTabSz="538163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navrhovala cestu počiatočnej a trvalej formácie zhodne                   s provinciálnou a so svetovou radou,</a:t>
            </a:r>
          </a:p>
          <a:p>
            <a:pPr marL="342900" indent="-342900" algn="just" defTabSz="538163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podnecovala vznik iniciatív a projektov, ktoré majú uskutočniť výchovné a apoštolské ciele v spoločnosti.</a:t>
            </a:r>
          </a:p>
          <a:p>
            <a:endParaRPr lang="sk-SK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kolegialita je">
            <a:extLst>
              <a:ext uri="{FF2B5EF4-FFF2-40B4-BE49-F238E27FC236}">
                <a16:creationId xmlns:a16="http://schemas.microsoft.com/office/drawing/2014/main" id="{97EE6B88-66E8-429E-A938-7286C27B4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1"/>
          <a:stretch/>
        </p:blipFill>
        <p:spPr bwMode="auto">
          <a:xfrm>
            <a:off x="256032" y="3677149"/>
            <a:ext cx="354211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1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274455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latin typeface="Calibri" panose="020F0502020204030204" pitchFamily="34" charset="0"/>
                <a:cs typeface="Calibri" panose="020F0502020204030204" pitchFamily="34" charset="0"/>
              </a:rPr>
              <a:t>Článok 36:</a:t>
            </a:r>
            <a:r>
              <a:rPr lang="sk-SK" sz="3600" b="1" dirty="0">
                <a:latin typeface="Calibri" panose="020F0502020204030204" pitchFamily="34" charset="0"/>
                <a:cs typeface="Calibri" panose="020F0502020204030204" pitchFamily="34" charset="0"/>
              </a:rPr>
              <a:t> Miestna úroveň</a:t>
            </a: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636655" y="1225179"/>
            <a:ext cx="6931133" cy="4407641"/>
          </a:xfrm>
          <a:gradFill>
            <a:gsLst>
              <a:gs pos="0">
                <a:schemeClr val="lt1">
                  <a:tint val="93000"/>
                  <a:shade val="98000"/>
                  <a:satMod val="120000"/>
                  <a:lumMod val="102000"/>
                </a:schemeClr>
              </a:gs>
              <a:gs pos="48000">
                <a:schemeClr val="lt1">
                  <a:tint val="98000"/>
                  <a:shade val="90000"/>
                  <a:satMod val="110000"/>
                  <a:lumMod val="10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sk-SK" sz="22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3. Muži a ženy dobrej vôle, aj iného vyznania, náboženstva a kultúry, ktorí sympatizujú so saleziánskou charizmou, sa môžu podieľať na iniciatívach miestneho strediska a ponúknuť svoju spoluprácu ako Priatelia dona </a:t>
            </a:r>
            <a:r>
              <a:rPr lang="sk-SK" sz="2200" i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Bosca</a:t>
            </a:r>
            <a:r>
              <a:rPr lang="sk-SK" sz="22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538163"/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just" defTabSz="538163"/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 je zdôraznená </a:t>
            </a:r>
            <a:r>
              <a:rPr lang="sk-SK" sz="2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univerzálnosť charizmy dona </a:t>
            </a:r>
            <a:r>
              <a:rPr lang="sk-SK" sz="22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Bosca</a:t>
            </a:r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ktorú premietnutú do preventívneho systému si vážia a spolu s nami prežívajú mužovia a ženy, ktorí patria aj k iným náboženstvám a kultúram. Činnosť v prospech chudobných a opustených mladých ľudí si získala srdce mnohých.</a:t>
            </a:r>
          </a:p>
          <a:p>
            <a:pPr algn="just" defTabSz="538163"/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k-SK" sz="2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Miestne stredisko bratsky prijíma každého</a:t>
            </a:r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kto chce spolu s nami prežívať hodnoty charizmy a uľahčuje spoluprácu týchto ľudí dobrej vôle, ktorí sa chcú obetovať v prospech mládeže. Tak vznikajú Priatelia dona </a:t>
            </a:r>
            <a:r>
              <a:rPr lang="sk-SK" sz="22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Bosca</a:t>
            </a:r>
            <a:r>
              <a:rPr lang="sk-SK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sk-SK" sz="2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A22559-18AB-4743-B579-8E39E82DE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30642"/>
          <a:stretch/>
        </p:blipFill>
        <p:spPr bwMode="auto">
          <a:xfrm>
            <a:off x="256032" y="3835640"/>
            <a:ext cx="391647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3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274455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latin typeface="Calibri" panose="020F0502020204030204" pitchFamily="34" charset="0"/>
                <a:cs typeface="Calibri" panose="020F0502020204030204" pitchFamily="34" charset="0"/>
              </a:rPr>
              <a:t>Článok 37:</a:t>
            </a:r>
            <a:r>
              <a:rPr lang="sk-SK" sz="3600" b="1" dirty="0">
                <a:latin typeface="Calibri" panose="020F0502020204030204" pitchFamily="34" charset="0"/>
                <a:cs typeface="Calibri" panose="020F0502020204030204" pitchFamily="34" charset="0"/>
              </a:rPr>
              <a:t> Provinciálna úroveň</a:t>
            </a: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53932" y="1430894"/>
            <a:ext cx="6931133" cy="3973122"/>
          </a:xfrm>
          <a:gradFill>
            <a:gsLst>
              <a:gs pos="0">
                <a:schemeClr val="lt1">
                  <a:tint val="93000"/>
                  <a:shade val="98000"/>
                  <a:satMod val="120000"/>
                  <a:lumMod val="102000"/>
                </a:schemeClr>
              </a:gs>
              <a:gs pos="48000">
                <a:schemeClr val="lt1">
                  <a:tint val="98000"/>
                  <a:shade val="90000"/>
                  <a:satMod val="110000"/>
                  <a:lumMod val="10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1. Miestne strediská sa organizujú do provincií, ktoré zriaďuje hlavný predstavený na návrh svetovej rady.</a:t>
            </a:r>
          </a:p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2. Vzhľadom na „puto jednoty“ a na charizmatické zväzky medzi Združením saleziánov spolupracovníkov a Saleziánmi dona </a:t>
            </a:r>
            <a:r>
              <a:rPr lang="sk-SK" sz="2000" i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Bosca</a:t>
            </a:r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dcérami Márie Pomocnice si provincie Združenia vytvárajú vzťahy k príslušným provinciám saleziánov (SDB) alebo </a:t>
            </a:r>
            <a:r>
              <a:rPr lang="sk-SK" sz="2000" i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saleziánok</a:t>
            </a:r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(FMA).</a:t>
            </a:r>
          </a:p>
          <a:p>
            <a:pPr algn="just" defTabSz="538163"/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just" defTabSz="538163"/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Puto a charizmatické zväzky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Saleziánmi dona </a:t>
            </a:r>
            <a:r>
              <a:rPr lang="sk-SK" sz="20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Bosca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dcérami Panny Márie Pomocnice 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zostávajú pevné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aj pri rozmanitosti organizačných rozhodnutí jednotlivých zložiek saleziánskej rodiny.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506F93F-6C89-4E94-9EA9-59E23F821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7670" r="6523" b="7032"/>
          <a:stretch/>
        </p:blipFill>
        <p:spPr bwMode="auto">
          <a:xfrm>
            <a:off x="256032" y="3895594"/>
            <a:ext cx="336719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85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274455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latin typeface="Calibri" panose="020F0502020204030204" pitchFamily="34" charset="0"/>
                <a:cs typeface="Calibri" panose="020F0502020204030204" pitchFamily="34" charset="0"/>
              </a:rPr>
              <a:t>Článok 37:</a:t>
            </a:r>
            <a:r>
              <a:rPr lang="sk-SK" sz="3600" b="1" dirty="0">
                <a:latin typeface="Calibri" panose="020F0502020204030204" pitchFamily="34" charset="0"/>
                <a:cs typeface="Calibri" panose="020F0502020204030204" pitchFamily="34" charset="0"/>
              </a:rPr>
              <a:t> Provinciálna úroveň</a:t>
            </a: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466250" y="774946"/>
            <a:ext cx="6931133" cy="5308108"/>
          </a:xfrm>
          <a:gradFill>
            <a:gsLst>
              <a:gs pos="0">
                <a:schemeClr val="lt1">
                  <a:tint val="93000"/>
                  <a:shade val="98000"/>
                  <a:satMod val="120000"/>
                  <a:lumMod val="102000"/>
                </a:schemeClr>
              </a:gs>
              <a:gs pos="48000">
                <a:schemeClr val="lt1">
                  <a:tint val="98000"/>
                  <a:shade val="90000"/>
                  <a:satMod val="110000"/>
                  <a:lumMod val="10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3. Každá provincia má provinciálnu radu zvolenú miestnymi radami na provinciálnom kongrese.</a:t>
            </a:r>
          </a:p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4. Provinciálna rada sa organizuje kolegiálne a volí spomedzi svojich členov provinciálneho koordinátora. Rada určí svojim členom špecifické úlohy. Každá provinciálna rada má medzi svojimi radcami delegáta a delegátku s aktívnym hlasom, ktorých vymenúva príslušný provinciál a </a:t>
            </a:r>
            <a:r>
              <a:rPr lang="sk-SK" sz="2000" i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provinciálka</a:t>
            </a:r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sk-SK" sz="2000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538163"/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Kolegialita je základným prvkom 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organizácii Združenia vo chvíli vytvorenia rád na všetkých úrovniach. </a:t>
            </a:r>
          </a:p>
          <a:p>
            <a:pPr algn="just" defTabSz="538163"/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Provinciálnu radu tvoria členovia volení členmi miestnych rád počas provinciálneho kongresu. Tvoria ju radcovia (3 – 12 členov) a provinciálny delegát SDB a  provinciálna delegátka FMA. Radcovia sú v úrade tri roky a môžu byť znova zvolení na jedno nasledujúce </a:t>
            </a:r>
            <a:r>
              <a:rPr lang="sk-SK" sz="20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trojročie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538163"/>
            <a:endParaRPr lang="sk-SK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BEB594F-8AE5-4433-9B8F-8B49B3BDA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7456" r="5705" b="9744"/>
          <a:stretch/>
        </p:blipFill>
        <p:spPr bwMode="auto">
          <a:xfrm>
            <a:off x="256032" y="3983275"/>
            <a:ext cx="409969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2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274455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latin typeface="Calibri" panose="020F0502020204030204" pitchFamily="34" charset="0"/>
                <a:cs typeface="Calibri" panose="020F0502020204030204" pitchFamily="34" charset="0"/>
              </a:rPr>
              <a:t>Článok 37:</a:t>
            </a:r>
            <a:r>
              <a:rPr lang="sk-SK" sz="3600" b="1" dirty="0">
                <a:latin typeface="Calibri" panose="020F0502020204030204" pitchFamily="34" charset="0"/>
                <a:cs typeface="Calibri" panose="020F0502020204030204" pitchFamily="34" charset="0"/>
              </a:rPr>
              <a:t> Provinciálna úroveň</a:t>
            </a: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466250" y="774946"/>
            <a:ext cx="6931133" cy="5275125"/>
          </a:xfrm>
          <a:gradFill>
            <a:gsLst>
              <a:gs pos="0">
                <a:schemeClr val="lt1">
                  <a:tint val="93000"/>
                  <a:shade val="98000"/>
                  <a:satMod val="120000"/>
                  <a:lumMod val="102000"/>
                </a:schemeClr>
              </a:gs>
              <a:gs pos="48000">
                <a:schemeClr val="lt1">
                  <a:tint val="98000"/>
                  <a:shade val="90000"/>
                  <a:satMod val="110000"/>
                  <a:lumMod val="10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5. Kvôli animovaniu Združenia sú provincie – na základe rozhodnutia hlavného predstaveného a po dohode so svetovou radou – organizované do jazykovo, kultúrne a územne blízkych regiónov, pričom sa rešpektuje autonómia ich riadenia. Zainteresovaní provinciáli a </a:t>
            </a:r>
            <a:r>
              <a:rPr lang="sk-SK" sz="2000" i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provinciálky</a:t>
            </a:r>
            <a:r>
              <a:rPr lang="sk-SK" sz="20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 spoločnej dohode vymenujú regionálneho delegáta a regionálnu delegátku.</a:t>
            </a:r>
          </a:p>
          <a:p>
            <a:pPr algn="just" defTabSz="538163"/>
            <a:r>
              <a:rPr lang="sk-SK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k-SK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Svetová rada so súhlasom hlavného predstaveného môže pomôcť vytvoriť </a:t>
            </a:r>
            <a:r>
              <a:rPr lang="sk-SK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regionálnu animačnú radu</a:t>
            </a:r>
            <a:r>
              <a:rPr lang="sk-SK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Zo svojej podstaty nie je orgánom kolegiálneho riadenia – ako sú miestne a provinciálne rady i svetová rada – ale je animačným orgánom, ktorý priamo pomáha členovi svetovej rady s cieľom účinnej spoluzodpovednosti v rozličných iniciatívach v regióne, či už formačných, alebo apoštolských. Je putom jednoty a spolupráce medzi každou jednou provinciálnou radou a svetovou radou.</a:t>
            </a:r>
          </a:p>
          <a:p>
            <a:pPr algn="just" defTabSz="538163"/>
            <a:r>
              <a:rPr lang="sk-SK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Animačnú radu tvoria: člen svetovej rady za daný región, ktorý jej predsedá v mene svetovej rady, provinciálni koordinátori, regionálny delegát SDB a regionálna delegátka FMA, resp. ďalší členovia podľa potrieb každého regiónu.</a:t>
            </a:r>
          </a:p>
          <a:p>
            <a:pPr algn="just" defTabSz="538163"/>
            <a:endParaRPr lang="sk-SK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96570"/>
      </p:ext>
    </p:extLst>
  </p:cSld>
  <p:clrMapOvr>
    <a:masterClrMapping/>
  </p:clrMapOvr>
</p:sld>
</file>

<file path=ppt/theme/theme1.xml><?xml version="1.0" encoding="utf-8"?>
<a:theme xmlns:a="http://schemas.openxmlformats.org/drawingml/2006/main" name="Rám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1318</TotalTime>
  <Words>1378</Words>
  <Application>Microsoft Office PowerPoint</Application>
  <PresentationFormat>Širokouhlá</PresentationFormat>
  <Paragraphs>85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Bahnschrift Condensed</vt:lpstr>
      <vt:lpstr>Calibri</vt:lpstr>
      <vt:lpstr>Corbel</vt:lpstr>
      <vt:lpstr>Wingdings</vt:lpstr>
      <vt:lpstr>Wingdings 2</vt:lpstr>
      <vt:lpstr>Rám</vt:lpstr>
      <vt:lpstr>Projekt apoštolského života ASC Štatút VI. Kapitola  článok 36 – 38</vt:lpstr>
      <vt:lpstr>Obsah</vt:lpstr>
      <vt:lpstr>Úvod</vt:lpstr>
      <vt:lpstr>Článok 36: Miestna úroveň </vt:lpstr>
      <vt:lpstr>Článok 36: Miestna úroveň </vt:lpstr>
      <vt:lpstr>Článok 36: Miestna úroveň </vt:lpstr>
      <vt:lpstr>Článok 37: Provinciálna úroveň </vt:lpstr>
      <vt:lpstr>Článok 37: Provinciálna úroveň </vt:lpstr>
      <vt:lpstr>Článok 37: Provinciálna úroveň </vt:lpstr>
      <vt:lpstr>Článok 38: Svetová úroveň</vt:lpstr>
      <vt:lpstr>Článok 38: Svetová úroveň</vt:lpstr>
      <vt:lpstr>Článok 38: Svetová úroveň</vt:lpstr>
      <vt:lpstr>Otázky a podnety do diskusie (a trocha aktivít)</vt:lpstr>
      <vt:lpstr>Bonusovka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Vstup do združenia</dc:title>
  <dc:creator>Martina Chvostalova</dc:creator>
  <cp:lastModifiedBy>Peter Harčar</cp:lastModifiedBy>
  <cp:revision>106</cp:revision>
  <dcterms:created xsi:type="dcterms:W3CDTF">2021-08-21T09:38:40Z</dcterms:created>
  <dcterms:modified xsi:type="dcterms:W3CDTF">2022-03-07T23:49:28Z</dcterms:modified>
  <cp:category>OPEN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systems-DocumentTagging.ClassificationMark.P00">
    <vt:lpwstr>&lt;ClassificationMark xmlns:xsi="http://www.w3.org/2001/XMLSchema-instance" xmlns:xsd="http://www.w3.org/2001/XMLSchema" margin="NaN" class="C0" owner="johnbacheson@gmail.com" position="BottomRight" marginX="0" marginY="0" classifiedOn="2021-08-23T10:3</vt:lpwstr>
  </property>
  <property fmtid="{D5CDD505-2E9C-101B-9397-08002B2CF9AE}" pid="3" name="tsystems-DocumentTagging.ClassificationMark.P01">
    <vt:lpwstr>1:22.3769922+02:00" showPrintedBy="false" showPrintDate="false" language="en" ApplicationVersion="Microsoft PowerPoint, 16.0" addinVersion="5.10.4.12" template="Default"&gt;&lt;history bulk="false" class="OPEN " code="C0" user="Orkuty, Stefan" date="2021-0</vt:lpwstr>
  </property>
  <property fmtid="{D5CDD505-2E9C-101B-9397-08002B2CF9AE}" pid="4" name="tsystems-DocumentTagging.ClassificationMark.P02">
    <vt:lpwstr>8-23T10:31:22.5525297+02:00" /&gt;&lt;recipients /&gt;&lt;documentOwners /&gt;&lt;/ClassificationMark&gt;</vt:lpwstr>
  </property>
  <property fmtid="{D5CDD505-2E9C-101B-9397-08002B2CF9AE}" pid="5" name="tsystems-DocumentTagging.ClassificationMark">
    <vt:lpwstr>￼PARTS:3</vt:lpwstr>
  </property>
  <property fmtid="{D5CDD505-2E9C-101B-9397-08002B2CF9AE}" pid="6" name="tsystems-DocumentClasification">
    <vt:lpwstr>OPEN </vt:lpwstr>
  </property>
  <property fmtid="{D5CDD505-2E9C-101B-9397-08002B2CF9AE}" pid="7" name="tsystems-DLP">
    <vt:lpwstr>tsystems-DLP:TAG_SEC_C0</vt:lpwstr>
  </property>
</Properties>
</file>